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57" r:id="rId2"/>
    <p:sldId id="316" r:id="rId3"/>
    <p:sldId id="384" r:id="rId4"/>
    <p:sldId id="375" r:id="rId5"/>
    <p:sldId id="373" r:id="rId6"/>
    <p:sldId id="374" r:id="rId7"/>
    <p:sldId id="494" r:id="rId8"/>
    <p:sldId id="495" r:id="rId9"/>
    <p:sldId id="382" r:id="rId10"/>
    <p:sldId id="383" r:id="rId11"/>
    <p:sldId id="496" r:id="rId12"/>
    <p:sldId id="497" r:id="rId13"/>
    <p:sldId id="329" r:id="rId14"/>
    <p:sldId id="317" r:id="rId15"/>
    <p:sldId id="325" r:id="rId16"/>
    <p:sldId id="312" r:id="rId17"/>
    <p:sldId id="326" r:id="rId18"/>
    <p:sldId id="313" r:id="rId19"/>
    <p:sldId id="498" r:id="rId20"/>
    <p:sldId id="499" r:id="rId21"/>
    <p:sldId id="501" r:id="rId22"/>
    <p:sldId id="502" r:id="rId23"/>
    <p:sldId id="504" r:id="rId24"/>
    <p:sldId id="505" r:id="rId25"/>
    <p:sldId id="506" r:id="rId26"/>
    <p:sldId id="508" r:id="rId27"/>
    <p:sldId id="509" r:id="rId28"/>
    <p:sldId id="511" r:id="rId29"/>
    <p:sldId id="512" r:id="rId30"/>
    <p:sldId id="510" r:id="rId31"/>
    <p:sldId id="513" r:id="rId32"/>
    <p:sldId id="514" r:id="rId33"/>
    <p:sldId id="515" r:id="rId34"/>
    <p:sldId id="516" r:id="rId35"/>
    <p:sldId id="517" r:id="rId36"/>
    <p:sldId id="518" r:id="rId37"/>
    <p:sldId id="519" r:id="rId38"/>
    <p:sldId id="523" r:id="rId39"/>
    <p:sldId id="548" r:id="rId40"/>
    <p:sldId id="549" r:id="rId41"/>
    <p:sldId id="550" r:id="rId42"/>
    <p:sldId id="551" r:id="rId43"/>
    <p:sldId id="552" r:id="rId44"/>
    <p:sldId id="555" r:id="rId45"/>
    <p:sldId id="556" r:id="rId46"/>
    <p:sldId id="553" r:id="rId47"/>
    <p:sldId id="524" r:id="rId48"/>
    <p:sldId id="525" r:id="rId49"/>
    <p:sldId id="526" r:id="rId50"/>
    <p:sldId id="527" r:id="rId51"/>
    <p:sldId id="544" r:id="rId52"/>
    <p:sldId id="534" r:id="rId53"/>
    <p:sldId id="535" r:id="rId54"/>
    <p:sldId id="536" r:id="rId55"/>
    <p:sldId id="537" r:id="rId56"/>
    <p:sldId id="538" r:id="rId57"/>
    <p:sldId id="539" r:id="rId58"/>
    <p:sldId id="545" r:id="rId59"/>
    <p:sldId id="546" r:id="rId60"/>
    <p:sldId id="554" r:id="rId61"/>
    <p:sldId id="49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2" autoAdjust="0"/>
    <p:restoredTop sz="88028" autoAdjust="0"/>
  </p:normalViewPr>
  <p:slideViewPr>
    <p:cSldViewPr>
      <p:cViewPr varScale="1">
        <p:scale>
          <a:sx n="52" d="100"/>
          <a:sy n="52"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B70B1-BE5F-4A65-AEB8-65C857FC7A0F}" type="datetimeFigureOut">
              <a:rPr lang="en-US" smtClean="0"/>
              <a:pPr/>
              <a:t>11/27/2013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88E65-1801-44C5-B8FD-9535CAB8C5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F56E52B-7539-4768-A7E4-50D13CDC0E00}"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CF6AB06-8251-4AAD-ADBE-9B1D3380111F}"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See page 84 in UNEP manual for list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2FAC95D-5D3E-4C2B-A76D-1BB441F87CDA}"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See Pages 76 – 78 of UNEP Manual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2FAC95D-5D3E-4C2B-A76D-1BB441F87CDA}"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2FAC95D-5D3E-4C2B-A76D-1BB441F87CDA}"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See Pages 76 – 78 of UNEP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9F976-07F7-4112-979C-D4B88C6F95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9AB846F-9E48-496B-BBC4-43AC9678FC3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0C386-8B35-4FB1-B2B9-7E1C13A640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8DD5B-0423-4FBD-B182-47BC764602AA}"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D72C5-3BBD-4533-9006-C51F37140B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8DD5B-0423-4FBD-B182-47BC764602AA}"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D72C5-3BBD-4533-9006-C51F37140B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eptie.org/ozonActi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ozonewatch.gsfc.nasa.gov/facts/hole.html" TargetMode="External"/><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33.jpeg"/><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4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hyperlink" Target="http://www.uneptie.org/ozonActi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458200" cy="5257800"/>
          </a:xfrm>
        </p:spPr>
        <p:txBody>
          <a:bodyPr>
            <a:normAutofit/>
          </a:bodyPr>
          <a:lstStyle/>
          <a:p>
            <a:r>
              <a:rPr lang="en-US" sz="3100" b="1" u="sng" dirty="0" smtClean="0"/>
              <a:t>GRENADA</a:t>
            </a:r>
            <a:r>
              <a:rPr lang="en-US" sz="3100" b="1" dirty="0" smtClean="0"/>
              <a:t/>
            </a:r>
            <a:br>
              <a:rPr lang="en-US" sz="3100" b="1" dirty="0" smtClean="0"/>
            </a:br>
            <a:r>
              <a:rPr lang="en-US" sz="2800" b="1" dirty="0" smtClean="0"/>
              <a:t> </a:t>
            </a:r>
            <a:r>
              <a:rPr lang="en-US" sz="2400" b="1" dirty="0" smtClean="0"/>
              <a:t>Regional Training Workshop</a:t>
            </a:r>
            <a:r>
              <a:rPr lang="en-US" sz="2400" dirty="0" smtClean="0"/>
              <a:t/>
            </a:r>
            <a:br>
              <a:rPr lang="en-US" sz="2400" dirty="0" smtClean="0"/>
            </a:br>
            <a:r>
              <a:rPr lang="en-US" sz="2400" b="1" dirty="0" smtClean="0"/>
              <a:t>Protecting Caribbean Borders from Illegal Trade in</a:t>
            </a:r>
            <a:r>
              <a:rPr lang="en-US" sz="2400" dirty="0" smtClean="0"/>
              <a:t/>
            </a:r>
            <a:br>
              <a:rPr lang="en-US" sz="2400" dirty="0" smtClean="0"/>
            </a:br>
            <a:r>
              <a:rPr lang="en-US" sz="2400" b="1" dirty="0" smtClean="0"/>
              <a:t>Ozone Depleting Substances (ODS)</a:t>
            </a:r>
            <a:r>
              <a:rPr lang="en-US" sz="2800" dirty="0" smtClean="0"/>
              <a:t/>
            </a:r>
            <a:br>
              <a:rPr lang="en-US" sz="2800" dirty="0" smtClean="0"/>
            </a:br>
            <a:r>
              <a:rPr lang="en-US" sz="2200" dirty="0" smtClean="0"/>
              <a:t/>
            </a:r>
            <a:br>
              <a:rPr lang="en-US" sz="2200" dirty="0" smtClean="0"/>
            </a:br>
            <a:r>
              <a:rPr lang="en-US" sz="2200" b="1" dirty="0" smtClean="0"/>
              <a:t> </a:t>
            </a:r>
            <a:r>
              <a:rPr lang="en-US" sz="2000" b="1" i="1" dirty="0" err="1" smtClean="0">
                <a:solidFill>
                  <a:schemeClr val="tx2"/>
                </a:solidFill>
              </a:rPr>
              <a:t>Organised</a:t>
            </a:r>
            <a:r>
              <a:rPr lang="en-US" sz="2000" b="1" i="1" dirty="0" smtClean="0">
                <a:solidFill>
                  <a:schemeClr val="tx2"/>
                </a:solidFill>
              </a:rPr>
              <a:t> by:</a:t>
            </a:r>
            <a:r>
              <a:rPr lang="en-US" sz="2000" b="1" dirty="0" smtClean="0"/>
              <a:t/>
            </a:r>
            <a:br>
              <a:rPr lang="en-US" sz="2000" b="1" dirty="0" smtClean="0"/>
            </a:br>
            <a:r>
              <a:rPr lang="en-US" sz="2000" b="1" dirty="0" smtClean="0"/>
              <a:t>National Ozone Unit (NOU) of Grenada, Energy Division</a:t>
            </a:r>
            <a:br>
              <a:rPr lang="en-US" sz="2000" b="1" dirty="0" smtClean="0"/>
            </a:br>
            <a:r>
              <a:rPr lang="en-US" sz="2000" b="1" dirty="0" smtClean="0"/>
              <a:t>Ministry of Finance, Planning, Energy &amp; Co-operatives</a:t>
            </a:r>
            <a:br>
              <a:rPr lang="en-US" sz="2000" b="1" dirty="0" smtClean="0"/>
            </a:br>
            <a:r>
              <a:rPr lang="en-US" sz="2000" b="1" dirty="0" smtClean="0"/>
              <a:t> </a:t>
            </a:r>
            <a:br>
              <a:rPr lang="en-US" sz="2000" b="1" dirty="0" smtClean="0"/>
            </a:br>
            <a:r>
              <a:rPr lang="en-US" sz="2000" b="1" i="1" dirty="0" smtClean="0">
                <a:solidFill>
                  <a:schemeClr val="tx2"/>
                </a:solidFill>
              </a:rPr>
              <a:t>Funded by:</a:t>
            </a:r>
            <a:r>
              <a:rPr lang="en-US" sz="2000" b="1" dirty="0" smtClean="0"/>
              <a:t/>
            </a:r>
            <a:br>
              <a:rPr lang="en-US" sz="2000" b="1" dirty="0" smtClean="0"/>
            </a:br>
            <a:r>
              <a:rPr lang="en-US" sz="2000" b="1" dirty="0" smtClean="0"/>
              <a:t> Multilateral Fund (MLF) for the Implementation of the Montreal Protocol</a:t>
            </a:r>
            <a:br>
              <a:rPr lang="en-US" sz="2000" b="1" dirty="0" smtClean="0"/>
            </a:br>
            <a:r>
              <a:rPr lang="en-US" sz="2000" b="1" dirty="0" smtClean="0"/>
              <a:t/>
            </a:r>
            <a:br>
              <a:rPr lang="en-US" sz="2000" b="1" dirty="0" smtClean="0"/>
            </a:br>
            <a:r>
              <a:rPr lang="en-US" sz="2000" b="1" i="1" dirty="0" smtClean="0">
                <a:solidFill>
                  <a:schemeClr val="tx2"/>
                </a:solidFill>
              </a:rPr>
              <a:t>Implementing Agency:</a:t>
            </a:r>
            <a:r>
              <a:rPr lang="en-US" sz="2000" b="1" dirty="0" smtClean="0"/>
              <a:t/>
            </a:r>
            <a:br>
              <a:rPr lang="en-US" sz="2000" b="1" dirty="0" smtClean="0"/>
            </a:br>
            <a:r>
              <a:rPr lang="en-US" sz="2000" b="1" dirty="0" smtClean="0"/>
              <a:t>United Nations Environment </a:t>
            </a:r>
            <a:r>
              <a:rPr lang="en-US" sz="2000" b="1" dirty="0" err="1" smtClean="0"/>
              <a:t>Programme</a:t>
            </a:r>
            <a:r>
              <a:rPr lang="en-US" sz="2000" b="1" dirty="0" smtClean="0"/>
              <a:t> (UNEP)</a:t>
            </a:r>
          </a:p>
        </p:txBody>
      </p:sp>
      <p:pic>
        <p:nvPicPr>
          <p:cNvPr id="5" name="Picture 4" descr="Grenada_Coat_of_Arms.jpg"/>
          <p:cNvPicPr>
            <a:picLocks noChangeAspect="1"/>
          </p:cNvPicPr>
          <p:nvPr/>
        </p:nvPicPr>
        <p:blipFill>
          <a:blip r:embed="rId2" cstate="print"/>
          <a:stretch>
            <a:fillRect/>
          </a:stretch>
        </p:blipFill>
        <p:spPr>
          <a:xfrm>
            <a:off x="685800" y="5486400"/>
            <a:ext cx="923077" cy="927692"/>
          </a:xfrm>
          <a:prstGeom prst="rect">
            <a:avLst/>
          </a:prstGeom>
        </p:spPr>
      </p:pic>
      <p:pic>
        <p:nvPicPr>
          <p:cNvPr id="31746" name="Picture 2" descr="UNEP DTIE OzonAction Branch">
            <a:hlinkClick r:id="rId3"/>
          </p:cNvPr>
          <p:cNvPicPr>
            <a:picLocks noChangeAspect="1" noChangeArrowheads="1"/>
          </p:cNvPicPr>
          <p:nvPr/>
        </p:nvPicPr>
        <p:blipFill>
          <a:blip r:embed="rId4" cstate="print"/>
          <a:srcRect/>
          <a:stretch>
            <a:fillRect/>
          </a:stretch>
        </p:blipFill>
        <p:spPr bwMode="auto">
          <a:xfrm>
            <a:off x="7848600" y="5562600"/>
            <a:ext cx="790575" cy="790575"/>
          </a:xfrm>
          <a:prstGeom prst="rect">
            <a:avLst/>
          </a:prstGeom>
          <a:noFill/>
        </p:spPr>
      </p:pic>
      <p:pic>
        <p:nvPicPr>
          <p:cNvPr id="31748" name="Picture 4" descr="http://iisdrs.iisd.org/files/2011/02/Multilateral-Fund.png"/>
          <p:cNvPicPr>
            <a:picLocks noChangeAspect="1" noChangeArrowheads="1"/>
          </p:cNvPicPr>
          <p:nvPr/>
        </p:nvPicPr>
        <p:blipFill>
          <a:blip r:embed="rId5" cstate="print"/>
          <a:srcRect/>
          <a:stretch>
            <a:fillRect/>
          </a:stretch>
        </p:blipFill>
        <p:spPr bwMode="auto">
          <a:xfrm>
            <a:off x="3810000" y="5715000"/>
            <a:ext cx="3429000" cy="725366"/>
          </a:xfrm>
          <a:prstGeom prst="rect">
            <a:avLst/>
          </a:prstGeom>
          <a:noFill/>
        </p:spPr>
      </p:pic>
      <p:pic>
        <p:nvPicPr>
          <p:cNvPr id="6" name="Picture 5" descr="o3-pt3-1.jpg"/>
          <p:cNvPicPr>
            <a:picLocks noChangeAspect="1"/>
          </p:cNvPicPr>
          <p:nvPr/>
        </p:nvPicPr>
        <p:blipFill>
          <a:blip r:embed="rId6" cstate="print"/>
          <a:stretch>
            <a:fillRect/>
          </a:stretch>
        </p:blipFill>
        <p:spPr>
          <a:xfrm>
            <a:off x="2133600" y="5334000"/>
            <a:ext cx="1132471" cy="1283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122238"/>
            <a:ext cx="7543800" cy="944562"/>
          </a:xfrm>
        </p:spPr>
        <p:txBody>
          <a:bodyPr/>
          <a:lstStyle/>
          <a:p>
            <a:pPr eaLnBrk="1" hangingPunct="1"/>
            <a:r>
              <a:rPr lang="en-US" b="1" dirty="0" smtClean="0">
                <a:solidFill>
                  <a:schemeClr val="tx2"/>
                </a:solidFill>
              </a:rPr>
              <a:t>HS Tariff Correlation Table</a:t>
            </a:r>
          </a:p>
        </p:txBody>
      </p:sp>
      <p:graphicFrame>
        <p:nvGraphicFramePr>
          <p:cNvPr id="6" name="Table 5"/>
          <p:cNvGraphicFramePr>
            <a:graphicFrameLocks noGrp="1"/>
          </p:cNvGraphicFramePr>
          <p:nvPr/>
        </p:nvGraphicFramePr>
        <p:xfrm>
          <a:off x="228600" y="1143000"/>
          <a:ext cx="8686799" cy="3416071"/>
        </p:xfrm>
        <a:graphic>
          <a:graphicData uri="http://schemas.openxmlformats.org/drawingml/2006/table">
            <a:tbl>
              <a:tblPr/>
              <a:tblGrid>
                <a:gridCol w="1474811"/>
                <a:gridCol w="2868589"/>
                <a:gridCol w="1588259"/>
                <a:gridCol w="1377570"/>
                <a:gridCol w="1377570"/>
              </a:tblGrid>
              <a:tr h="533401">
                <a:tc>
                  <a:txBody>
                    <a:bodyPr/>
                    <a:lstStyle/>
                    <a:p>
                      <a:pPr marL="0" marR="0" algn="ctr">
                        <a:lnSpc>
                          <a:spcPct val="115000"/>
                        </a:lnSpc>
                        <a:spcBef>
                          <a:spcPts val="0"/>
                        </a:spcBef>
                        <a:spcAft>
                          <a:spcPts val="0"/>
                        </a:spcAft>
                      </a:pPr>
                      <a:r>
                        <a:rPr lang="en-US" sz="1200" b="1" dirty="0">
                          <a:solidFill>
                            <a:srgbClr val="FFFFFF"/>
                          </a:solidFill>
                          <a:latin typeface="Arial" pitchFamily="34" charset="0"/>
                          <a:ea typeface="Calibri"/>
                          <a:cs typeface="Arial" pitchFamily="34" charset="0"/>
                        </a:rPr>
                        <a:t>Name/Group</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a:solidFill>
                            <a:srgbClr val="FFFFFF"/>
                          </a:solidFill>
                          <a:latin typeface="Arial" pitchFamily="34" charset="0"/>
                          <a:ea typeface="Calibri"/>
                          <a:cs typeface="Arial" pitchFamily="34" charset="0"/>
                        </a:rPr>
                        <a:t>Chemical name</a:t>
                      </a:r>
                      <a:endParaRPr lang="en-US" sz="120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a:solidFill>
                            <a:srgbClr val="FFFFFF"/>
                          </a:solidFill>
                          <a:latin typeface="Arial" pitchFamily="34" charset="0"/>
                          <a:ea typeface="Calibri"/>
                          <a:cs typeface="Arial" pitchFamily="34" charset="0"/>
                        </a:rPr>
                        <a:t>Formula</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HS code </a:t>
                      </a:r>
                    </a:p>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since 1 Jan 2012</a:t>
                      </a:r>
                      <a:endParaRPr lang="en-US" sz="1200" dirty="0">
                        <a:latin typeface="+mn-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HS code </a:t>
                      </a:r>
                    </a:p>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until 31 Dec 2011</a:t>
                      </a:r>
                    </a:p>
                    <a:p>
                      <a:pPr marL="0" marR="0" algn="ctr">
                        <a:lnSpc>
                          <a:spcPct val="115000"/>
                        </a:lnSpc>
                        <a:spcBef>
                          <a:spcPts val="0"/>
                        </a:spcBef>
                        <a:spcAft>
                          <a:spcPts val="0"/>
                        </a:spcAft>
                      </a:pPr>
                      <a:endParaRPr lang="en-US" sz="1200" b="1" dirty="0" smtClean="0">
                        <a:solidFill>
                          <a:srgbClr val="FFFFFF"/>
                        </a:solidFill>
                        <a:latin typeface="+mn-lt"/>
                        <a:ea typeface="Calibri"/>
                        <a:cs typeface="Times New Roman"/>
                      </a:endParaRPr>
                    </a:p>
                    <a:p>
                      <a:pPr marL="0" marR="0" algn="ctr">
                        <a:lnSpc>
                          <a:spcPct val="115000"/>
                        </a:lnSpc>
                        <a:spcBef>
                          <a:spcPts val="0"/>
                        </a:spcBef>
                        <a:spcAft>
                          <a:spcPts val="0"/>
                        </a:spcAft>
                      </a:pPr>
                      <a:endParaRPr lang="en-US" sz="1200" b="1" dirty="0" smtClean="0">
                        <a:solidFill>
                          <a:srgbClr val="FFFFFF"/>
                        </a:solidFill>
                        <a:latin typeface="+mn-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81473">
                <a:tc gridSpan="5">
                  <a:txBody>
                    <a:bodyPr/>
                    <a:lstStyle/>
                    <a:p>
                      <a:pPr marL="0" marR="0" algn="ctr">
                        <a:lnSpc>
                          <a:spcPct val="115000"/>
                        </a:lnSpc>
                        <a:spcBef>
                          <a:spcPts val="0"/>
                        </a:spcBef>
                        <a:spcAft>
                          <a:spcPts val="0"/>
                        </a:spcAft>
                      </a:pPr>
                      <a:r>
                        <a:rPr lang="en-US" sz="2400" b="1" dirty="0">
                          <a:solidFill>
                            <a:srgbClr val="FFFFFF"/>
                          </a:solidFill>
                          <a:latin typeface="Arial" pitchFamily="34" charset="0"/>
                          <a:ea typeface="Calibri"/>
                          <a:cs typeface="Arial" pitchFamily="34" charset="0"/>
                        </a:rPr>
                        <a:t>The most popular ODS containing blends</a:t>
                      </a:r>
                      <a:endParaRPr lang="en-US" sz="24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8670">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R-500</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CFC-12 / HFC-152a</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R-500</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3824.71</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--3824.71</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70">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R-502</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HCFC-22 / CFC-115</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R-502</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3824.71</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--3824.71</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70">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R-401A (MP-39)</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HCFC-22/HFC-152a/HCFC-124</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R-401A</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--3824.74</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--3824.74</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70">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R-408A (FX 10)</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HCFC-22/HFC-143a/HFC-125</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R-408A</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--3824.74</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--3824.74</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70">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R-409A (FX 56)</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HCFC-22 / HCFC-124/HCFC-142b</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R-409A</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--3824.74</a:t>
                      </a:r>
                      <a:endParaRPr lang="en-US" sz="1200" dirty="0">
                        <a:latin typeface="Arial" pitchFamily="34" charset="0"/>
                        <a:ea typeface="Calibri"/>
                        <a:cs typeface="Arial"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--3824.74</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228600" y="5029200"/>
            <a:ext cx="8686800" cy="1323439"/>
          </a:xfrm>
          <a:prstGeom prst="rect">
            <a:avLst/>
          </a:prstGeom>
        </p:spPr>
        <p:txBody>
          <a:bodyPr wrap="square">
            <a:spAutoFit/>
          </a:bodyPr>
          <a:lstStyle/>
          <a:p>
            <a:pPr algn="just"/>
            <a:r>
              <a:rPr lang="en-US" sz="1600" dirty="0" smtClean="0"/>
              <a:t>ODS that are traded within mixtures, which is common for solvents and refrigerants, are not easily indicated by the HS codes, because the codes for mixtures are generally based on their function. However, for mixtures used in specific applications such as refrigerants, there is no code related to function. The 2007 HS coding system allows for monitoring trade in certain mixtures containing ODS, such as mixtures containing HCFCs.</a:t>
            </a:r>
            <a:endParaRPr lang="en-US" sz="1600" dirty="0"/>
          </a:p>
        </p:txBody>
      </p:sp>
      <p:pic>
        <p:nvPicPr>
          <p:cNvPr id="8" name="Picture 2" descr="http://www.clker.com/cliparts/a/c/2/9/12284211311154772712sheikh_tuhin_Label_Icon.svg.med.png"/>
          <p:cNvPicPr>
            <a:picLocks noChangeAspect="1" noChangeArrowheads="1"/>
          </p:cNvPicPr>
          <p:nvPr/>
        </p:nvPicPr>
        <p:blipFill>
          <a:blip r:embed="rId2" cstate="print"/>
          <a:srcRect/>
          <a:stretch>
            <a:fillRect/>
          </a:stretch>
        </p:blipFill>
        <p:spPr bwMode="auto">
          <a:xfrm>
            <a:off x="6629400" y="1524000"/>
            <a:ext cx="378451" cy="381000"/>
          </a:xfrm>
          <a:prstGeom prst="rect">
            <a:avLst/>
          </a:prstGeom>
          <a:noFill/>
        </p:spPr>
      </p:pic>
      <p:pic>
        <p:nvPicPr>
          <p:cNvPr id="9"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10" name="Picture 9" descr="Grenada_Coat_of_Arms.jpg"/>
          <p:cNvPicPr>
            <a:picLocks noChangeAspect="1"/>
          </p:cNvPicPr>
          <p:nvPr/>
        </p:nvPicPr>
        <p:blipFill>
          <a:blip r:embed="rId4" cstate="print"/>
          <a:stretch>
            <a:fillRect/>
          </a:stretch>
        </p:blipFill>
        <p:spPr>
          <a:xfrm>
            <a:off x="8305800" y="6095238"/>
            <a:ext cx="683146" cy="6865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70C0"/>
                </a:solidFill>
              </a:rPr>
              <a:t>New HS Classification for ODS</a:t>
            </a:r>
            <a:endParaRPr lang="en-US" dirty="0">
              <a:solidFill>
                <a:srgbClr val="0070C0"/>
              </a:solidFill>
            </a:endParaRPr>
          </a:p>
        </p:txBody>
      </p:sp>
      <p:sp>
        <p:nvSpPr>
          <p:cNvPr id="4" name="TextBox 3"/>
          <p:cNvSpPr txBox="1"/>
          <p:nvPr/>
        </p:nvSpPr>
        <p:spPr>
          <a:xfrm>
            <a:off x="381000" y="1295400"/>
            <a:ext cx="8305801" cy="707886"/>
          </a:xfrm>
          <a:prstGeom prst="rect">
            <a:avLst/>
          </a:prstGeom>
          <a:noFill/>
        </p:spPr>
        <p:txBody>
          <a:bodyPr wrap="square" rtlCol="0">
            <a:spAutoFit/>
          </a:bodyPr>
          <a:lstStyle/>
          <a:p>
            <a:r>
              <a:rPr lang="en-US" sz="2000" b="1" dirty="0" smtClean="0">
                <a:latin typeface="Arial" pitchFamily="34" charset="0"/>
                <a:cs typeface="Arial" pitchFamily="34" charset="0"/>
              </a:rPr>
              <a:t>Under the new HS 2012, from January 1 2012, HCFCs and certain other ODS will be classified in the HS as follows:</a:t>
            </a:r>
            <a:endParaRPr lang="en-US" sz="2000" b="1" dirty="0"/>
          </a:p>
        </p:txBody>
      </p:sp>
      <p:pic>
        <p:nvPicPr>
          <p:cNvPr id="5" name="Picture 4" descr="hcfc1.jpg"/>
          <p:cNvPicPr>
            <a:picLocks noChangeAspect="1"/>
          </p:cNvPicPr>
          <p:nvPr/>
        </p:nvPicPr>
        <p:blipFill>
          <a:blip r:embed="rId2" cstate="print"/>
          <a:stretch>
            <a:fillRect/>
          </a:stretch>
        </p:blipFill>
        <p:spPr>
          <a:xfrm>
            <a:off x="87216" y="1981200"/>
            <a:ext cx="8960386" cy="4648200"/>
          </a:xfrm>
          <a:prstGeom prst="rect">
            <a:avLst/>
          </a:prstGeom>
        </p:spPr>
      </p:pic>
      <p:pic>
        <p:nvPicPr>
          <p:cNvPr id="6"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pPr lvl="0"/>
            <a:r>
              <a:rPr lang="en-US" b="1" dirty="0" smtClean="0">
                <a:solidFill>
                  <a:srgbClr val="0070C0"/>
                </a:solidFill>
              </a:rPr>
              <a:t>HS codes for ODS-containing mixtures</a:t>
            </a:r>
            <a:endParaRPr lang="en-US" dirty="0">
              <a:solidFill>
                <a:srgbClr val="0070C0"/>
              </a:solidFill>
            </a:endParaRPr>
          </a:p>
        </p:txBody>
      </p:sp>
      <p:sp>
        <p:nvSpPr>
          <p:cNvPr id="4" name="TextBox 3"/>
          <p:cNvSpPr txBox="1"/>
          <p:nvPr/>
        </p:nvSpPr>
        <p:spPr>
          <a:xfrm>
            <a:off x="304800" y="1447800"/>
            <a:ext cx="8305801" cy="707886"/>
          </a:xfrm>
          <a:prstGeom prst="rect">
            <a:avLst/>
          </a:prstGeom>
          <a:noFill/>
        </p:spPr>
        <p:txBody>
          <a:bodyPr wrap="square" rtlCol="0">
            <a:spAutoFit/>
          </a:bodyPr>
          <a:lstStyle/>
          <a:p>
            <a:r>
              <a:rPr lang="en-US" sz="2000" b="1" dirty="0" smtClean="0">
                <a:latin typeface="Arial" pitchFamily="34" charset="0"/>
                <a:cs typeface="Arial" pitchFamily="34" charset="0"/>
              </a:rPr>
              <a:t>The HS 2007 classification for blends (i.e. mixtures) containing ODS still applies, and is as follows:</a:t>
            </a:r>
            <a:endParaRPr lang="en-US" sz="2000" b="1" dirty="0"/>
          </a:p>
        </p:txBody>
      </p:sp>
      <p:pic>
        <p:nvPicPr>
          <p:cNvPr id="6" name="Picture 5" descr="hcfc2.jpg"/>
          <p:cNvPicPr>
            <a:picLocks noChangeAspect="1"/>
          </p:cNvPicPr>
          <p:nvPr/>
        </p:nvPicPr>
        <p:blipFill>
          <a:blip r:embed="rId2" cstate="print"/>
          <a:stretch>
            <a:fillRect/>
          </a:stretch>
        </p:blipFill>
        <p:spPr>
          <a:xfrm>
            <a:off x="838200" y="2133600"/>
            <a:ext cx="7874000" cy="4724400"/>
          </a:xfrm>
          <a:prstGeom prst="rect">
            <a:avLst/>
          </a:prstGeom>
        </p:spPr>
      </p:pic>
      <p:pic>
        <p:nvPicPr>
          <p:cNvPr id="7"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152400"/>
            <a:ext cx="7391400" cy="1295400"/>
          </a:xfrm>
          <a:noFill/>
        </p:spPr>
        <p:txBody>
          <a:bodyPr>
            <a:noAutofit/>
          </a:bodyPr>
          <a:lstStyle/>
          <a:p>
            <a:pPr eaLnBrk="1" hangingPunct="1"/>
            <a:r>
              <a:rPr lang="en-US" b="1" dirty="0" smtClean="0">
                <a:solidFill>
                  <a:schemeClr val="tx2"/>
                </a:solidFill>
              </a:rPr>
              <a:t>HS Codes for ODS containing equipment</a:t>
            </a:r>
          </a:p>
        </p:txBody>
      </p:sp>
      <p:sp>
        <p:nvSpPr>
          <p:cNvPr id="59395" name="Rectangle 3"/>
          <p:cNvSpPr>
            <a:spLocks noGrp="1" noChangeArrowheads="1"/>
          </p:cNvSpPr>
          <p:nvPr>
            <p:ph type="body" sz="half" idx="1"/>
          </p:nvPr>
        </p:nvSpPr>
        <p:spPr>
          <a:xfrm>
            <a:off x="457200" y="1600200"/>
            <a:ext cx="8001000" cy="1600200"/>
          </a:xfrm>
          <a:noFill/>
        </p:spPr>
        <p:txBody>
          <a:bodyPr>
            <a:normAutofit/>
          </a:bodyPr>
          <a:lstStyle/>
          <a:p>
            <a:pPr eaLnBrk="1" hangingPunct="1">
              <a:lnSpc>
                <a:spcPct val="80000"/>
              </a:lnSpc>
              <a:buClr>
                <a:srgbClr val="C00000"/>
              </a:buClr>
              <a:buFont typeface="Wingdings" pitchFamily="2" charset="2"/>
              <a:buChar char="ü"/>
            </a:pPr>
            <a:r>
              <a:rPr lang="en-US" sz="2000" b="1" dirty="0" smtClean="0"/>
              <a:t>Refrigerators, Freezers, compressors, </a:t>
            </a:r>
          </a:p>
          <a:p>
            <a:pPr eaLnBrk="1" hangingPunct="1">
              <a:lnSpc>
                <a:spcPct val="80000"/>
              </a:lnSpc>
              <a:buClr>
                <a:srgbClr val="C00000"/>
              </a:buClr>
              <a:buNone/>
            </a:pPr>
            <a:r>
              <a:rPr lang="en-US" sz="2000" b="1" dirty="0" smtClean="0"/>
              <a:t>      fire extinguishers, Dry cleaning equipment: 		Ch 84.</a:t>
            </a:r>
          </a:p>
          <a:p>
            <a:pPr eaLnBrk="1" hangingPunct="1">
              <a:lnSpc>
                <a:spcPct val="80000"/>
              </a:lnSpc>
              <a:buClr>
                <a:srgbClr val="C00000"/>
              </a:buClr>
              <a:buFont typeface="Wingdings" pitchFamily="2" charset="2"/>
              <a:buChar char="ü"/>
            </a:pPr>
            <a:r>
              <a:rPr lang="en-US" sz="2000" b="1" dirty="0" smtClean="0"/>
              <a:t>Vehicles						Ch 87.</a:t>
            </a:r>
          </a:p>
          <a:p>
            <a:pPr eaLnBrk="1" hangingPunct="1">
              <a:lnSpc>
                <a:spcPct val="80000"/>
              </a:lnSpc>
              <a:buClr>
                <a:srgbClr val="C00000"/>
              </a:buClr>
              <a:buFont typeface="Wingdings" pitchFamily="2" charset="2"/>
              <a:buChar char="ü"/>
            </a:pPr>
            <a:r>
              <a:rPr lang="en-US" sz="2000" b="1" dirty="0" smtClean="0"/>
              <a:t>Cosmetics (Sprays)					Ch 33.</a:t>
            </a:r>
          </a:p>
          <a:p>
            <a:pPr eaLnBrk="1" hangingPunct="1">
              <a:lnSpc>
                <a:spcPct val="80000"/>
              </a:lnSpc>
              <a:buClr>
                <a:srgbClr val="C00000"/>
              </a:buClr>
              <a:buFont typeface="Wingdings" pitchFamily="2" charset="2"/>
              <a:buChar char="ü"/>
            </a:pPr>
            <a:r>
              <a:rPr lang="en-US" sz="2000" b="1" dirty="0" smtClean="0"/>
              <a:t>Insecticides and solvents				Ch 38.</a:t>
            </a:r>
          </a:p>
        </p:txBody>
      </p:sp>
      <p:pic>
        <p:nvPicPr>
          <p:cNvPr id="59398" name="Picture 8" descr="22375039">
            <a:hlinkClick r:id="rId3"/>
          </p:cNvPr>
          <p:cNvPicPr>
            <a:picLocks noChangeAspect="1" noChangeArrowheads="1"/>
          </p:cNvPicPr>
          <p:nvPr/>
        </p:nvPicPr>
        <p:blipFill>
          <a:blip r:embed="rId4" cstate="print"/>
          <a:srcRect/>
          <a:stretch>
            <a:fillRect/>
          </a:stretch>
        </p:blipFill>
        <p:spPr bwMode="auto">
          <a:xfrm rot="1253510">
            <a:off x="5845419" y="4594136"/>
            <a:ext cx="1316038" cy="1828800"/>
          </a:xfrm>
          <a:prstGeom prst="rect">
            <a:avLst/>
          </a:prstGeom>
          <a:noFill/>
          <a:ln w="9525">
            <a:noFill/>
            <a:miter lim="800000"/>
            <a:headEnd/>
            <a:tailEnd/>
          </a:ln>
        </p:spPr>
      </p:pic>
      <p:sp>
        <p:nvSpPr>
          <p:cNvPr id="297986" name="AutoShape 2" descr="data:image/jpeg;base64,/9j/4AAQSkZJRgABAQAAAQABAAD/2wCEAAkGBxISEhUUEhQVFBQUFBQUFBQUFBUVFBQVFBQYFxUUFRUYHCggGBwlHBQUITEhJSkrLi4uFx8zODMsNygtLisBCgoKDg0OFxAQGCwkHCUsLCwsLCwsLSwtNiw0LCwuLCwsLCw0LCwsNywsLCwsLCssLCwsLCwsLCwsLCwsLCwsLf/AABEIAKQBNAMBIgACEQEDEQH/xAAcAAACAgMBAQAAAAAAAAAAAAAABgQFAgMHAQj/xABTEAABAwIDAgYKDQgJBQEBAAABAAIDBBEFEiEGMSJBUWFxsQcTIzJzgaGys9EkMzRTcnSCg5GSk8HSFEJDUlRiY7QVFkSEosLD0/AXZJTh8aMl/8QAGQEBAQEBAQEAAAAAAAAAAAAAAAECAwQF/8QAJREBAQACAQUAAQQDAAAAAAAAAAECEQMEEiExQaETIlFhMkJx/9oADAMBAAIRAxEAPwDuKFSYrtA2FzmBhc5tr6gN1AO/U8fIlPFtt6kA9rEbOexcfpJt5EHR1pqauOMEyPawAEkucGiwFydeIBcOxLaSsk76ol6Gu7WPoZYJWxDW5OpzR6nUnujeMoO91W3mHM/tDH+DDpPKwEeVVc/ZOpf0ccz+ezWjyuv5FxmJT4Ag6U7skPceBA0c7pCfIGjrW+Lauqk4429AF/8AETdIdE3VMVA1Z2JuE9kR0VS6GtPcnPyxz2AEbv1Zbfmm4sbaa303dKY4EXGoOoI4xyr512tHCd4c+iXQOxbtlEY46KXgSMGWIk8GVtyQ0E7ni9rcYAtyDQ6YhCLoBCEIBCLoQCEIQCEIQCEIQCEIQCEIugEIQgEIQgEIQgEIQgEIQgEIQgEIQgTNo2Xmk+T5gSbikaeseZeV/wAnzQk/FYlKFSpaqDGqtkYGa93ZXANF+C2QXNyQN7SmSsalDa9vtHPG705CQTqOUPaHC9jYi+/UXVrTBUuEttGzob5oV5SpRaUbdUy0DVQULdUyUDVAi7YN4TvjB9EUt2TbtfHdzvjH+iUtOjWh1Hsc9kIvcylqyS91mwzby47gyT97kdx8eupZtt66SN9M1sjo2vM2fKS3cwZSSNdL3suMbLMtXUvxiHzwuudknvqX4U3owgBS1o3TyH65+8rMfl4/Su8bT97VsxqB5Be2+ZrSWgcZyi1vH1KiwOorzKGTl4Fn5iODlIDS3c46XzC/OFMspjZL9Sbq4NfiTdzoiP32G/0gAeRapMcxFvFA4AFxt35s3da9t9+JWkUE/vrj47onz5CHuzWc21+K4ctaNqLD9sa97C59MWnXK10brkW48riOZSabaiucLvgDddAI3nS3HyFTKeie/hFztS7cbCwcQOLkCl/kDhrmcbcRKuk7qrxtJVccRHzT/Ws/6x1HvZ+yd61Npq9o4Ja644wRqpkdWwjXOBz+oqaXamO0lQN8Z8UTvWtb9qajijP2L/WmE1DLXBeej/0o9RVNbxOOo3kcqmjZcqtsK1oGSnz8vcpQea2titNVtnXANLaUuBIzWjcC0cvDcPJfcrusxB4HAhL7cYLR1lQqWs7YH6FpaNRfUa2Kuk20tx7EnXGWBtjodSSOMOF9LG+5evq8Rfq6VjOaNpt5QT5VZy0uSMuzPJAvbMTfmAWTKIh7SA490aDcXGXjNgOvRcuPkxz3r41ZYpxQ1j99TLryF4HWAqjaBk1OGkTS5i6+bO4OFmnjDufyJ7f33j+9JW3Xex9J6l0s0m3TWbh0BJEz3gmz3joe71p3ZuHQEmTt1KlaivnqpeKWUfOP9agy184/TTfbSfiU6dqr52LKo2JYtUx00srZ5s7HR5SZXkC5PESQfGFpxfEqhr2htRUAGKN2k8285rnvuYLzG470Uw5Xwj6XFa8cb3RnxeH/ADq/ER/6Wqv2mo+3l/Ej+lqn9pqP/Il/EtBagNUVtOKVP7RUfby/iWTcTqDvnqPHPL+Jag1ZZNPEoO3UYPa2XNzlbcneTYar1ewd63oHUhdGVDi7e6O8XmhKOLRb0w7ZylgBDi3NKxpINiQWHS/SAldj2l3CcTbeHyPcLcuQusR4l6OLpsuXHuleHqevw4M5hZbS5XstxJN220FNf3uU/RUFdD2gkY4jJGxlmi+RjWZtXauyjU71z3bqO4pByxz+SZxXHLC4ZXGvVxck5MJnPVSMM1jYf3GH6WNV3SBVNHCWta3kawf4Gq5owsV0XWHsTJQs3Khw1qZKJm5SBP2riu93h/8ARKXJYU47SRXkPhx/LlUNRTrQh7NM9nUvxiHzwur9knfS/Dm9Gua4BFatpvjEXnhdK7JO+l+HN6JBKr5nAOs0u1bo0XNsgOiXJYZJy8fk07S869tZ3Kwc1zr9OU68pW3bLFXwWLDYlgNi/tbTZg3u6Fls1Wy1LQWvA5QXuJ8Yus5YTOzz6Z7tUry0mpGWJxboMrnXGuhdlcLf85E+YZUF9OCRYjtLbXPEwcvSVainn/XafEF4+mkLDmIJuCAMoGm9XHDtu9umfL3STQwSS8LDytv4ySSrGN2qVaPGGxMDDlOXTfbS+m/mU+lx1riNA35QOniW65RKfEGvF2k5nBvBF7XvqeQab1JZEHZg5lmtdbhAODhxOsNw6VBqJiLEm7spJLdxyEW6L6rbh1WDI5pJ1Z2xtzrwTY9bfoV14Z7vOk+KO43W6QB1EqrxWaONzGvc1pe5obc2vqP/AJ0kIO0LbaloGv6yhVWKxvIuGOI3EtdcdBO5c8u746TX1Nns1rtCSLbrnfxWGvFvVVhNxJI4XFx495K2MxBjb5QG31OUyNueU2dqsI8UYHhjWtu87+ESR+cdXaacfKVqb15ZqBJjNT2xzS94aC4AjQcE7r8tiFo/pWV1x3W4toXgXBAIIJNrb/oXmKMbHO2XM0gySMeOJoO6/Q611DioYWySRuk4OVkmbQdscGX+4HTk51Lk4XNOwvEHvkjvm1fHpmva7hfpWG3Z4LOk9Sy2QaHNi5WuDT8h1h5AD41q2871nSepXe468d3Nuowuu0HlA6kpVA1KZsLdeGI8sbD9LQl2calZrtFZO1QJ2qzmCgzhZVV4w32JJ4Wn89aMZb3RnxeH/MpeMD2I/wALT+etGLjujfAQ/wCZX4K0NXmVbg1eFqyNYCztp4l6GrMNQdoh71vQOpeL2HvR0DqQujJI7JtVHFAHyGze3MGt9T2t26wP/AucM2wpHGzAX3sLXmFzewuS0aahPPZqjvRgf9wz0Ui5hs3s8yVkYy3zPqT3xbugYQbgE6Fq64c2eE1jXn5el4uXLuzm6s48XZNLLG0WdFwSAOCMrnCwdfhdNlQ7W9/Q/BqPSFWGAYf2qSZtrWAHfFx74nUkC6rNrj3ajHI2XyvK5553PLd9uvHx48eMxx9Rb1g7q7oi9DGp1GFDqdZT8GL0LFYULNyzW19hrUy0TVQ4axMtExIFvH4+6nww/lyqmogTBjjO6fPD+XKrKhiorcGhtV0/h4vPCe+yT/Zfhy+iKTcKb7Lg8NH54Tj2Sv7L8OX0R9SCo23w10ojIIAaWttrcuMYLeLdoVZ7K0TI2R8OPtmSzmty522N7Eg3Nr63RtLURBrGyiTUMcDEQDcMtYk8xW3DREC17RJpe2Z7dx5gOZSYfvuX9M2+NGF8o3ci0yyix6EZwdVprbdrf8E9S2Er8mMsjmBzWm1xm493Jr/9Umjw+WNwMzLgEe1kvB57WBA6QozcTdHK5tm3BLg4sYTlcd1yL6epWEOPnjP/AOcfqUylvq6SaS8ZxOON1uG6RzbNiYwuJaDYuJGgGvHyLRgGKtlqGhsbiA2UGR+mpYHZAw8unfWXkmNEm4Ywndd0cd7cneqGMVlbme2KJrrG7mxx3PBtqctzoF0mU7dac7j+7aHt1iU8Be2N7g1jYHADjLicwA3HQO8nIqCoxCf8ombnOUMzN5A8PDd/S4afemNtZJUszyNicSA0h0ELrgDdq29tTpzlbe2WOYxRZt2YQQ3tfNvy8uvSvNcLv2+lh1PHjjJcSZSYjUOFLd7ryucJNbXAJANvzRcbxbrTNssXSPD3EkjMLkjvc5y854lMjAsMscLQ03aBBAMp5RwNN5UnDakCbI4NF23BZFEDoQALtANt61hhZ7rnz8+Gc1jjp7iOHtLi7KzVxBuX3IzXWDMIbncC2PcT+ebaG99eZW07WOd38gs6+jGaa8697S0EnPJwhY8FnId30rtrH+Hzf0/PpEwWDLNlaWgAhxAuBbQG178g41V7d7mdJ6lfUEbGzZs0jnO4PCDbakcio9ttcnj6liu+E1HQ8CPsaHwUfmhUs41KuNnfc0PwGpH2x2wp8PcxszZXGUPc3tbQ6wYQDe7h+sFmusWEwUKYJRk7LFAdzJ/qM/Go7uyhRHcyf6jfxqaXZmxwexX+Fp/SKPiw7o3wEPU5SMaPsV/hafz1pxX2weBh6nIIVl4Qs1iQsjEBZtC8AWbQg7HD3o6B1IRF3o6B1IXRkg9mFt6Rvxhno3pHwgOijiyuLXZHuuN47aSNPk2XVtr8BbWx9qc90YD2vzNAJuGkW1+Elmp2SYyxErjZrWgZW7mNDR1IFWKjawPILiXauLnFxJ1+jeUk7Yn2RTczX+e5dKq6QMvYk9NlzbbT3TTfBd55UF23V1/3Y/RMVzQsVLhvCAP7rPMamKgYpReYa1MlG3RUmGsTDTM0VgXtoBZ9/wCOP5dyqp3K52pNrH+OP5ZyXpJVQYX7rg8NH54Td2TN1L4V/onJOwh3sqDw0fnhOPZN72m8M70L0FZtO0ufEwDVwbrycBn3dS3xMdcsiD3ZWFwfkyxOcNO1Zie/3ac6xxOW00HKQ3XktGwq3jfamJa7hNjBLHA9rzkDQC2653X5FMstMdtvotx7WxOygZmnc7MBa/Na/l5ldPqc0biDfg38RIH3pY2Q2dgmhZJJIWuN3Nyy2LHZzwshu0jg8m8FTsKk7pNG4gljS11tx7rHZ7eYix8a5YcmW5v1XfPDGb18R6+AdtJ/dPEOUHfv4t25aaF4eSC3tQLQWvksQSTpwbg2t1q7qcUp4mMdUSBud0gb3Jjr5XEWvkJ5FpbtLh7tO23/ALu08n8PnXTkls8Zacscbv0UKh1e83EbgASAGWFwbG/fa7hbx+MDMRabtikPBykZA7ML6ZuM7zv8idWY5QaDMP8Axxx2PvfOFY0ldTSEtitnDb+1AcWmpbbkXDtxt/z8/wDXSyzzcfw5m12KAECBzdND2no3DXlU+lrq3gMfBwjlzEgtsDoXG5y6b7XC6U+JjWuc+xDdS5zItB9UKuNfSlpcHNyjQntcen+FdbhZ/sxcp/CgnD2uaBwg693Ny2aQRo4F1+O+l9y20LbyX5gL2HLy7/ErcYhTZc2YZd2btcdj4y1SYix7QYzoXMHeRjQuF7ENuumO5NW7YQZ2zNJLIXSjMQS1zG5bHfwiL+LkRJPIQe1wvlLTYtaWN05bvIHNbnTS9vNxIEI0sFru/pO0s0ru6sBFjdpI5OYqo2v1Leg9QTXUsbmYba9stdK204u9vQfuUtaxjoWBttTw+CZ5oXC+z2xxkpcrS7uc+4XtdzN+i7zhrbQxjkjYP8IXNNvqYSSwA9H1pGhZvhuPntsEn6jhYcTHann5F6ynkv7W61x+YdPIuq0VABI9xJLzKbZrng5d9zz6Kyp8MjZDJYamSO+h3Ai3WU2i5xr3I7wtP5614n7YPAw9RWzGvch8LT+esMU9sHgofNKiolljZZ3WJKivAFsYFgCtjCoOvxd6OgdSERbh0DqQujKlxrHqandaaURk7swdbdygEJdr9rsPIPsuHxuy9YTnUvsTqf8AgVBicvOgQ8R2ionXtVQH51nrXOdsayN88Do3seG5rlrmutd1xex6V1XFSOQfQFzXbljc9KQACTJfTiaR61IJmCV8ORt5WDQb3tG5oHGU00GIwad2i+0Z60p4PCwsbdjDu3taeLnCYaTDac74IT0xR+pKHDDsQp9O7Rfas9aYKavg9+i+1Z60k0Wz9Ed9LTn5iL8KvINlMPO+jpvsI/wqjRtfVxkNDXsce3g2a5pNvydwvYHclmSVXG0+EUtPG0wQRRE1AaTHG1hIMDza4F7X4ktSSIJ2DP8AZdP4aLzwnfsnd7S+Gf6F659gUnsun8PF54XQuyc3g0p/ju8sMnqQa6qJzgzKMxBhdbkHabG/jt5EdvqXAs7UQy1tW2cS12hve2UjmB5V7VWAYeVjD/gA+5YxlpCxy8P6k92Lx8vZfW3mzdFM2CNr4xGW5rsfa4JcTvF9NVvxWmylz8jQ4saHvbYXse9tyWDeLiWFm8ijTgBhtxuA6z9wWpxyQy5bl8KW10T3RQhtyGmqD2tbmN3SgsuCDYfclGmjmDmnLIDm14FjlzajRvJ/y669jdUGMe57O2saIyIyGWu4kE8JpVLTYjBJbLRxXN+CXUzXacxYscnFMt7duHqbxySQpwxOzHg6nLmIa4X3jTlNrJx2Vie382zBGGgnNmBI1BvuN+RSM4/YmfWpvwrYycjvaRjflwbvqrx49FJnjl3Xw78/WXkx7dRt2nNQ6MCIFzc15GgAkgd7pxi+tkrvwqbKZbHiHa8tid/Cy81+tMr6hzhZ1Mw/OQ/hWkz8tG369OejiXfk4Mc8u62/l4NFylw+oaM5BIc4gMy6s0763P8AcE3bNU742gO/OeHWtqBY8XFqAVWf0jEAc1MwG+4GBx6eC3RXVFKHRZmtyNMchDbNFiDvGUDnWuPp8cMu6Wsrx83Fdb3S240rxyHTU6hp3njF1J7dzn6SvTo2tHWc/lsCd243Fj0pU2gbd46PUrb8oN++O/lKrcZHdbcn/pSrK6LEyzQOQAfQFz7aNl54PhN9IF0RI+LUDpJI3teG9rINi0uvZwcNQ4W3LNbhSpGDMek9avamIfk58JF5yitwN7D7Y0/IP4ltqGSFhZmba7TfKb8E3/WWVRMZ9yHwtN5xWrFj3X5qHzVtxz3I7wtP5xWnFvbfmofMV+H1GusboXiisgVsYVqCzaVEdji70dA6kIi70dA6kLoyg1rtT/ziCWsTlV7ib+E7xdQSriku9AvYpJvSBts7hUh+Mf5U54k/ekfbJ13Uvz/W1SCbgju5t/5xJmonpUwV3c2+LqCY6JylDVhr9Uy0j9EpYa/VM1G5WCi29k7kPjLf5d6R3ypt7IL+5j4yz+XckZ0iotNnX+zKbw8Xnhda27onyNgLI3SBk2Z4aCTl7W9u4a/nAacq47sy/wBm03xiLzwvopAhTmV+W1NJYAADJKLADdq0IZT1PFTP8dx1uCfUK7TUIopKzipj4y3/AHVAx51RBEHTRFrS8NGTK4lxa61wHk2tf6F0lJ/ZPPsVnh2+jkTZoiVmNducHSwi4AbwKieJpAJOrWyNB3neONaxiEXvJP8Ae6s/6qgRykbgD0hSmYuWi35PCf3spzfTdTdNJrKwHdSk/wB4qj/qLI1n/aD7ap/3FopsbtvY0fIBHlUwbSAfooj80z1Jumo0nEQP7KB0y1H3yLU/GWD+zs+1n/3FsqsfD/0TfFGwfcq6SuB/RM+qPUm6ajc7HIvemtv/ANxUN/1F7Q7SZC/JFo5uVxdPNKA3jyNdI4NPRbnUZtX/AAYfGy601D81uCxvwG5fpTdNQ64WKmeJskUBew3ALsrXcHTUdsHJyKS6KpHfU0nyQ49V1fdj8ewY+l/nlMiu6ajnQkeDwoJh8mQf6a1VJdLJdrHXIvlDSSNehdKQluyTQSrKU1JSlKzWohzlQZiplQVX1BWVQMdPsR/hoPOK04se6/NQ+Yssbd7Ef4aDziteLHuvzUPowqiPdYkry6xJUVndZtK0Ara0qDtEPejoHUhEPejoHUhdGVFjDuG7xdQShir00Y6+0jvF5oSbi0mqlC9iD96SdrJLvphyCTykJvr3pH2od3aHmDutILbBz3NvQOoJhoylzB3dzb0DqCvqNyUMuHuTLRPSnh7tQmWiepAu9kOTuf8AeGfy7kiF6ceyHJwP7yz+XckbOtC42Wd7OpfjEPpAvpFfNGyb/Z1L8Yh9IF9LoBCEIBKHZP8AcrPDt9HIm9KHZO9yx+Hb6ORBzEBbGBY2WyMIiXDA07wtkMIBRTrY3eor2qaLKskCs6pVzwgjELEtW4tWJCDrOwHuGLpf55TEl7YP3FH0v88phVAhCEAk+UpwSVK5SrEWoKrqhymTuVdUOWVQcad7Ff4aDzisMUPdfmofRhY4072K7w0HnFYYme6nwcPowqn1qusSV5dYqKzBWxhWkLY0qDtsPejoHUheU54LfgjqQujJV2hd3V/yfNCS8Ucm7aZ3dn/J8wJLxJ2pUooK0pTx6ic98bxazTY3v+cQBa3OU0VpVPW7vlM88JBhhMZawA7wr2kKqYVZ0xSi+oHbkyUb0q0LtUx0LlIFjsgScE/GG+gckkuTdt4/gn4yPQOSYXLQt9kT7PpfjEPpAvpxfNGwdFJNiFMI2l2SVkj7bmsY4FznHiHrX0ugEIQgEo9kz3NH4dvopU3JR7JXueL4wPRSoObZVmwL2y2MaoJFOsxvRCF6Bqg8qFEc1TahqiOCDQWrENW0heAIOp7C+4oul/nuV+qHYcewovl+kcr5UCEIQCRXuT0kBxWasR6gqvnU+dQJgo0rca9zO8LB5xWFeLyn4EXowtmM+0HwsPnFFSy8jvgxejCfE+omVeFqkGNedrU2rSAs2hZiNZZFB2WjPc2fBb1BerDDz3KP4DPNC9XVgp7Y0Uwf2yKGScPNnCLJmjytABIe9uYHXclTE8FqgMxgkAIvoA4jpDCbLryFND5yrdCQdDyHQ/Qqmr3fKZ54X01WYfFKLSxskHI9jXdYS7X9jvDpb9xyE8cb3tseIht8uh13cSo4ZEt/5c1hsQ42bmNhxanl38ErptT2JY/0NS9vhWNf5WlqrZuxlVs7x8MnSXMP0FpHlQKcGKsGblYWggkDvn5SQQTe1j9CasBrmzMD23Au4a2vdpIO48y0/wBUa2M8KAnnaWPv9Bv5FKhjdFbtjTHrbhtLBfk1sshS26fo74wPQuS/geDzVkzYYG5nu4zo1rRve88TR/8ANUw7QU7qmoZTQ2M0tRwATYWERu5x4gNT4ja67JsVsnDh0ORnDkdYyzEWdI7m/VYOJvFzkknQz2O2Vhw+HtcfCe6xllIs6R33NGtm8XSSVfoQgEIQgEk9latZFSxude35Q0WaC46wy8QTslvbHA5KqLIwNdc6h1tBY8JpO52u/nQcgZj8B/XHTG4La3HYOV31HepN1PsTWMaGtbHYaXzC56TxrB+xVceKP66Bci2gpx+cfqO9Sy/rBT/rH6j/AFK9Ow1f/D+usDsLX/w/roKOfaGnO5x+o/1KO7HoP1j9R3qTJ/UTEP4f1163YWv5I/roFd2PQ8rvqlan7QwjikPQwnqTmzYmuHFH9YLyq2Eq5BZ7Y+LUEB+nI7egbux3WsloInNva8gs4WcCJHDUcSZlRbL4S+CINeGtIvwWABu/m41eoBCEIBc3NdFb22P7RnrXRpQbG2+xt0r53/6c1pA//nkmwvrT77eEUsWU9yV8PvsX2jPWo0tfB79F9oz1pLPY0rzuw/8Ax03+6gdjDEP2ED5yn/3FnRswY1XwGOwmiJMkR0kYdzteNH9JQF7z26K1mD2xvEwA8fKl/wD6W4h+xt+0g/GvD2K8R/ZG/awfjV0bX7sSp/fovtGetaX4pT+/RfaM9apP+lmJfsjftYPxrE9i3E/2MfawfjU7Ta5OLQe/RfaN9axdjEAHt0X2jfWqV3YwxT9iv87TffItTuxnin7A77Wm/wB1O02+kMM9pjv72zzQhasDje2mgbLcSNhiD7kE5wwB1yN5vderaJqEIQCEIQCEIQeWWqqpmSMcyRrXseC1zHAOa4EWIIOhC9QgpMD2OoKSV0tNTsikcMpc3MdN9mgkhvismBCEAhCEAhCEAhCEAhCEAhCEAhCEAhCEAhCEAhCEAhCEAhCEAhCEAhCEAhCEAhC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988" name="AutoShape 4" descr="data:image/jpeg;base64,/9j/4AAQSkZJRgABAQAAAQABAAD/2wCEAAkGBxISEhUUEhQVFBQUFBQUFBQUFBUVFBQVFBQYFxUUFRUYHCggGBwlHBQUITEhJSkrLi4uFx8zODMsNygtLisBCgoKDg0OFxAQGCwkHCUsLCwsLCwsLSwtNiw0LCwuLCwsLCw0LCwsNywsLCwsLCssLCwsLCwsLCwsLCwsLCwsLf/AABEIAKQBNAMBIgACEQEDEQH/xAAcAAACAgMBAQAAAAAAAAAAAAAABgQFAgMHAQj/xABTEAABAwIDAgYKDQgJBQEBAAABAAIDBBEFEiEGMSJBUWFxsQcTIzJzgaGys9EkMzRTcnSCg5GSk8HSFEJDUlRiY7QVFkSEosLD0/AXZJTh8aMl/8QAGQEBAQEBAQEAAAAAAAAAAAAAAAECAwQF/8QAJREBAQACAQUAAQQDAAAAAAAAAAECEQMEEiExQaETIlFhMkJx/9oADAMBAAIRAxEAPwDuKFSYrtA2FzmBhc5tr6gN1AO/U8fIlPFtt6kA9rEbOexcfpJt5EHR1pqauOMEyPawAEkucGiwFydeIBcOxLaSsk76ol6Gu7WPoZYJWxDW5OpzR6nUnujeMoO91W3mHM/tDH+DDpPKwEeVVc/ZOpf0ccz+ezWjyuv5FxmJT4Ag6U7skPceBA0c7pCfIGjrW+Lauqk4429AF/8AETdIdE3VMVA1Z2JuE9kR0VS6GtPcnPyxz2AEbv1Zbfmm4sbaa303dKY4EXGoOoI4xyr512tHCd4c+iXQOxbtlEY46KXgSMGWIk8GVtyQ0E7ni9rcYAtyDQ6YhCLoBCEIBCLoQCEIQCEIQCEIQCEIQCEIugEIQgEIQgEIQgEIQgEIQgEIQgEIQgTNo2Xmk+T5gSbikaeseZeV/wAnzQk/FYlKFSpaqDGqtkYGa93ZXANF+C2QXNyQN7SmSsalDa9vtHPG705CQTqOUPaHC9jYi+/UXVrTBUuEttGzob5oV5SpRaUbdUy0DVQULdUyUDVAi7YN4TvjB9EUt2TbtfHdzvjH+iUtOjWh1Hsc9kIvcylqyS91mwzby47gyT97kdx8eupZtt66SN9M1sjo2vM2fKS3cwZSSNdL3suMbLMtXUvxiHzwuudknvqX4U3owgBS1o3TyH65+8rMfl4/Su8bT97VsxqB5Be2+ZrSWgcZyi1vH1KiwOorzKGTl4Fn5iODlIDS3c46XzC/OFMspjZL9Sbq4NfiTdzoiP32G/0gAeRapMcxFvFA4AFxt35s3da9t9+JWkUE/vrj47onz5CHuzWc21+K4ctaNqLD9sa97C59MWnXK10brkW48riOZSabaiucLvgDddAI3nS3HyFTKeie/hFztS7cbCwcQOLkCl/kDhrmcbcRKuk7qrxtJVccRHzT/Ws/6x1HvZ+yd61Npq9o4Ja644wRqpkdWwjXOBz+oqaXamO0lQN8Z8UTvWtb9qajijP2L/WmE1DLXBeej/0o9RVNbxOOo3kcqmjZcqtsK1oGSnz8vcpQea2titNVtnXANLaUuBIzWjcC0cvDcPJfcrusxB4HAhL7cYLR1lQqWs7YH6FpaNRfUa2Kuk20tx7EnXGWBtjodSSOMOF9LG+5evq8Rfq6VjOaNpt5QT5VZy0uSMuzPJAvbMTfmAWTKIh7SA490aDcXGXjNgOvRcuPkxz3r41ZYpxQ1j99TLryF4HWAqjaBk1OGkTS5i6+bO4OFmnjDufyJ7f33j+9JW3Xex9J6l0s0m3TWbh0BJEz3gmz3joe71p3ZuHQEmTt1KlaivnqpeKWUfOP9agy184/TTfbSfiU6dqr52LKo2JYtUx00srZ5s7HR5SZXkC5PESQfGFpxfEqhr2htRUAGKN2k8285rnvuYLzG470Uw5Xwj6XFa8cb3RnxeH/ADq/ER/6Wqv2mo+3l/Ej+lqn9pqP/Il/EtBagNUVtOKVP7RUfby/iWTcTqDvnqPHPL+Jag1ZZNPEoO3UYPa2XNzlbcneTYar1ewd63oHUhdGVDi7e6O8XmhKOLRb0w7ZylgBDi3NKxpINiQWHS/SAldj2l3CcTbeHyPcLcuQusR4l6OLpsuXHuleHqevw4M5hZbS5XstxJN220FNf3uU/RUFdD2gkY4jJGxlmi+RjWZtXauyjU71z3bqO4pByxz+SZxXHLC4ZXGvVxck5MJnPVSMM1jYf3GH6WNV3SBVNHCWta3kawf4Gq5owsV0XWHsTJQs3Khw1qZKJm5SBP2riu93h/8ARKXJYU47SRXkPhx/LlUNRTrQh7NM9nUvxiHzwur9knfS/Dm9Gua4BFatpvjEXnhdK7JO+l+HN6JBKr5nAOs0u1bo0XNsgOiXJYZJy8fk07S869tZ3Kwc1zr9OU68pW3bLFXwWLDYlgNi/tbTZg3u6Fls1Wy1LQWvA5QXuJ8Yus5YTOzz6Z7tUry0mpGWJxboMrnXGuhdlcLf85E+YZUF9OCRYjtLbXPEwcvSVainn/XafEF4+mkLDmIJuCAMoGm9XHDtu9umfL3STQwSS8LDytv4ySSrGN2qVaPGGxMDDlOXTfbS+m/mU+lx1riNA35QOniW65RKfEGvF2k5nBvBF7XvqeQab1JZEHZg5lmtdbhAODhxOsNw6VBqJiLEm7spJLdxyEW6L6rbh1WDI5pJ1Z2xtzrwTY9bfoV14Z7vOk+KO43W6QB1EqrxWaONzGvc1pe5obc2vqP/AJ0kIO0LbaloGv6yhVWKxvIuGOI3EtdcdBO5c8u746TX1Nns1rtCSLbrnfxWGvFvVVhNxJI4XFx495K2MxBjb5QG31OUyNueU2dqsI8UYHhjWtu87+ESR+cdXaacfKVqb15ZqBJjNT2xzS94aC4AjQcE7r8tiFo/pWV1x3W4toXgXBAIIJNrb/oXmKMbHO2XM0gySMeOJoO6/Q611DioYWySRuk4OVkmbQdscGX+4HTk51Lk4XNOwvEHvkjvm1fHpmva7hfpWG3Z4LOk9Sy2QaHNi5WuDT8h1h5AD41q2871nSepXe468d3Nuowuu0HlA6kpVA1KZsLdeGI8sbD9LQl2calZrtFZO1QJ2qzmCgzhZVV4w32JJ4Wn89aMZb3RnxeH/MpeMD2I/wALT+etGLjujfAQ/wCZX4K0NXmVbg1eFqyNYCztp4l6GrMNQdoh71vQOpeL2HvR0DqQujJI7JtVHFAHyGze3MGt9T2t26wP/AucM2wpHGzAX3sLXmFzewuS0aahPPZqjvRgf9wz0Ui5hs3s8yVkYy3zPqT3xbugYQbgE6Fq64c2eE1jXn5el4uXLuzm6s48XZNLLG0WdFwSAOCMrnCwdfhdNlQ7W9/Q/BqPSFWGAYf2qSZtrWAHfFx74nUkC6rNrj3ajHI2XyvK5553PLd9uvHx48eMxx9Rb1g7q7oi9DGp1GFDqdZT8GL0LFYULNyzW19hrUy0TVQ4axMtExIFvH4+6nww/lyqmogTBjjO6fPD+XKrKhiorcGhtV0/h4vPCe+yT/Zfhy+iKTcKb7Lg8NH54Tj2Sv7L8OX0R9SCo23w10ojIIAaWttrcuMYLeLdoVZ7K0TI2R8OPtmSzmty522N7Eg3Nr63RtLURBrGyiTUMcDEQDcMtYk8xW3DREC17RJpe2Z7dx5gOZSYfvuX9M2+NGF8o3ci0yyix6EZwdVprbdrf8E9S2Er8mMsjmBzWm1xm493Jr/9Umjw+WNwMzLgEe1kvB57WBA6QozcTdHK5tm3BLg4sYTlcd1yL6epWEOPnjP/AOcfqUylvq6SaS8ZxOON1uG6RzbNiYwuJaDYuJGgGvHyLRgGKtlqGhsbiA2UGR+mpYHZAw8unfWXkmNEm4Ywndd0cd7cneqGMVlbme2KJrrG7mxx3PBtqctzoF0mU7dac7j+7aHt1iU8Be2N7g1jYHADjLicwA3HQO8nIqCoxCf8ombnOUMzN5A8PDd/S4afemNtZJUszyNicSA0h0ELrgDdq29tTpzlbe2WOYxRZt2YQQ3tfNvy8uvSvNcLv2+lh1PHjjJcSZSYjUOFLd7ryucJNbXAJANvzRcbxbrTNssXSPD3EkjMLkjvc5y854lMjAsMscLQ03aBBAMp5RwNN5UnDakCbI4NF23BZFEDoQALtANt61hhZ7rnz8+Gc1jjp7iOHtLi7KzVxBuX3IzXWDMIbncC2PcT+ebaG99eZW07WOd38gs6+jGaa8697S0EnPJwhY8FnId30rtrH+Hzf0/PpEwWDLNlaWgAhxAuBbQG178g41V7d7mdJ6lfUEbGzZs0jnO4PCDbakcio9ttcnj6liu+E1HQ8CPsaHwUfmhUs41KuNnfc0PwGpH2x2wp8PcxszZXGUPc3tbQ6wYQDe7h+sFmusWEwUKYJRk7LFAdzJ/qM/Go7uyhRHcyf6jfxqaXZmxwexX+Fp/SKPiw7o3wEPU5SMaPsV/hafz1pxX2weBh6nIIVl4Qs1iQsjEBZtC8AWbQg7HD3o6B1IRF3o6B1IXRkg9mFt6Rvxhno3pHwgOijiyuLXZHuuN47aSNPk2XVtr8BbWx9qc90YD2vzNAJuGkW1+Elmp2SYyxErjZrWgZW7mNDR1IFWKjawPILiXauLnFxJ1+jeUk7Yn2RTczX+e5dKq6QMvYk9NlzbbT3TTfBd55UF23V1/3Y/RMVzQsVLhvCAP7rPMamKgYpReYa1MlG3RUmGsTDTM0VgXtoBZ9/wCOP5dyqp3K52pNrH+OP5ZyXpJVQYX7rg8NH54Td2TN1L4V/onJOwh3sqDw0fnhOPZN72m8M70L0FZtO0ufEwDVwbrycBn3dS3xMdcsiD3ZWFwfkyxOcNO1Zie/3ac6xxOW00HKQ3XktGwq3jfamJa7hNjBLHA9rzkDQC2653X5FMstMdtvotx7WxOygZmnc7MBa/Na/l5ldPqc0biDfg38RIH3pY2Q2dgmhZJJIWuN3Nyy2LHZzwshu0jg8m8FTsKk7pNG4gljS11tx7rHZ7eYix8a5YcmW5v1XfPDGb18R6+AdtJ/dPEOUHfv4t25aaF4eSC3tQLQWvksQSTpwbg2t1q7qcUp4mMdUSBud0gb3Jjr5XEWvkJ5FpbtLh7tO23/ALu08n8PnXTkls8Zacscbv0UKh1e83EbgASAGWFwbG/fa7hbx+MDMRabtikPBykZA7ML6ZuM7zv8idWY5QaDMP8Axxx2PvfOFY0ldTSEtitnDb+1AcWmpbbkXDtxt/z8/wDXSyzzcfw5m12KAECBzdND2no3DXlU+lrq3gMfBwjlzEgtsDoXG5y6b7XC6U+JjWuc+xDdS5zItB9UKuNfSlpcHNyjQntcen+FdbhZ/sxcp/CgnD2uaBwg693Ny2aQRo4F1+O+l9y20LbyX5gL2HLy7/ErcYhTZc2YZd2btcdj4y1SYix7QYzoXMHeRjQuF7ENuumO5NW7YQZ2zNJLIXSjMQS1zG5bHfwiL+LkRJPIQe1wvlLTYtaWN05bvIHNbnTS9vNxIEI0sFru/pO0s0ru6sBFjdpI5OYqo2v1Leg9QTXUsbmYba9stdK204u9vQfuUtaxjoWBttTw+CZ5oXC+z2xxkpcrS7uc+4XtdzN+i7zhrbQxjkjYP8IXNNvqYSSwA9H1pGhZvhuPntsEn6jhYcTHann5F6ynkv7W61x+YdPIuq0VABI9xJLzKbZrng5d9zz6Kyp8MjZDJYamSO+h3Ai3WU2i5xr3I7wtP5614n7YPAw9RWzGvch8LT+esMU9sHgofNKiolljZZ3WJKivAFsYFgCtjCoOvxd6OgdSERbh0DqQujKlxrHqandaaURk7swdbdygEJdr9rsPIPsuHxuy9YTnUvsTqf8AgVBicvOgQ8R2ionXtVQH51nrXOdsayN88Do3seG5rlrmutd1xex6V1XFSOQfQFzXbljc9KQACTJfTiaR61IJmCV8ORt5WDQb3tG5oHGU00GIwad2i+0Z60p4PCwsbdjDu3taeLnCYaTDac74IT0xR+pKHDDsQp9O7Rfas9aYKavg9+i+1Z60k0Wz9Ed9LTn5iL8KvINlMPO+jpvsI/wqjRtfVxkNDXsce3g2a5pNvydwvYHclmSVXG0+EUtPG0wQRRE1AaTHG1hIMDza4F7X4ktSSIJ2DP8AZdP4aLzwnfsnd7S+Gf6F659gUnsun8PF54XQuyc3g0p/ju8sMnqQa6qJzgzKMxBhdbkHabG/jt5EdvqXAs7UQy1tW2cS12hve2UjmB5V7VWAYeVjD/gA+5YxlpCxy8P6k92Lx8vZfW3mzdFM2CNr4xGW5rsfa4JcTvF9NVvxWmylz8jQ4saHvbYXse9tyWDeLiWFm8ijTgBhtxuA6z9wWpxyQy5bl8KW10T3RQhtyGmqD2tbmN3SgsuCDYfclGmjmDmnLIDm14FjlzajRvJ/y669jdUGMe57O2saIyIyGWu4kE8JpVLTYjBJbLRxXN+CXUzXacxYscnFMt7duHqbxySQpwxOzHg6nLmIa4X3jTlNrJx2Vie382zBGGgnNmBI1BvuN+RSM4/YmfWpvwrYycjvaRjflwbvqrx49FJnjl3Xw78/WXkx7dRt2nNQ6MCIFzc15GgAkgd7pxi+tkrvwqbKZbHiHa8tid/Cy81+tMr6hzhZ1Mw/OQ/hWkz8tG369OejiXfk4Mc8u62/l4NFylw+oaM5BIc4gMy6s0763P8AcE3bNU742gO/OeHWtqBY8XFqAVWf0jEAc1MwG+4GBx6eC3RXVFKHRZmtyNMchDbNFiDvGUDnWuPp8cMu6Wsrx83Fdb3S240rxyHTU6hp3njF1J7dzn6SvTo2tHWc/lsCd243Fj0pU2gbd46PUrb8oN++O/lKrcZHdbcn/pSrK6LEyzQOQAfQFz7aNl54PhN9IF0RI+LUDpJI3teG9rINi0uvZwcNQ4W3LNbhSpGDMek9avamIfk58JF5yitwN7D7Y0/IP4ltqGSFhZmba7TfKb8E3/WWVRMZ9yHwtN5xWrFj3X5qHzVtxz3I7wtP5xWnFvbfmofMV+H1GusboXiisgVsYVqCzaVEdji70dA6kIi70dA6kLoyg1rtT/ziCWsTlV7ib+E7xdQSriku9AvYpJvSBts7hUh+Mf5U54k/ekfbJ13Uvz/W1SCbgju5t/5xJmonpUwV3c2+LqCY6JylDVhr9Uy0j9EpYa/VM1G5WCi29k7kPjLf5d6R3ypt7IL+5j4yz+XckZ0iotNnX+zKbw8Xnhda27onyNgLI3SBk2Z4aCTl7W9u4a/nAacq47sy/wBm03xiLzwvopAhTmV+W1NJYAADJKLADdq0IZT1PFTP8dx1uCfUK7TUIopKzipj4y3/AHVAx51RBEHTRFrS8NGTK4lxa61wHk2tf6F0lJ/ZPPsVnh2+jkTZoiVmNducHSwi4AbwKieJpAJOrWyNB3neONaxiEXvJP8Ae6s/6qgRykbgD0hSmYuWi35PCf3spzfTdTdNJrKwHdSk/wB4qj/qLI1n/aD7ap/3FopsbtvY0fIBHlUwbSAfooj80z1Jumo0nEQP7KB0y1H3yLU/GWD+zs+1n/3FsqsfD/0TfFGwfcq6SuB/RM+qPUm6ajc7HIvemtv/ANxUN/1F7Q7SZC/JFo5uVxdPNKA3jyNdI4NPRbnUZtX/AAYfGy601D81uCxvwG5fpTdNQ64WKmeJskUBew3ALsrXcHTUdsHJyKS6KpHfU0nyQ49V1fdj8ewY+l/nlMiu6ajnQkeDwoJh8mQf6a1VJdLJdrHXIvlDSSNehdKQluyTQSrKU1JSlKzWohzlQZiplQVX1BWVQMdPsR/hoPOK04se6/NQ+Yssbd7Ef4aDziteLHuvzUPowqiPdYkry6xJUVndZtK0Ara0qDtEPejoHUhEPejoHUhdGVFjDuG7xdQShir00Y6+0jvF5oSbi0mqlC9iD96SdrJLvphyCTykJvr3pH2od3aHmDutILbBz3NvQOoJhoylzB3dzb0DqCvqNyUMuHuTLRPSnh7tQmWiepAu9kOTuf8AeGfy7kiF6ceyHJwP7yz+XckbOtC42Wd7OpfjEPpAvpFfNGyb/Z1L8Yh9IF9LoBCEIBKHZP8AcrPDt9HIm9KHZO9yx+Hb6ORBzEBbGBY2WyMIiXDA07wtkMIBRTrY3eor2qaLKskCs6pVzwgjELEtW4tWJCDrOwHuGLpf55TEl7YP3FH0v88phVAhCEAk+UpwSVK5SrEWoKrqhymTuVdUOWVQcad7Ff4aDzisMUPdfmofRhY4072K7w0HnFYYme6nwcPowqn1qusSV5dYqKzBWxhWkLY0qDtsPejoHUheU54LfgjqQujJV2hd3V/yfNCS8Ucm7aZ3dn/J8wJLxJ2pUooK0pTx6ic98bxazTY3v+cQBa3OU0VpVPW7vlM88JBhhMZawA7wr2kKqYVZ0xSi+oHbkyUb0q0LtUx0LlIFjsgScE/GG+gckkuTdt4/gn4yPQOSYXLQt9kT7PpfjEPpAvpxfNGwdFJNiFMI2l2SVkj7bmsY4FznHiHrX0ugEIQgEo9kz3NH4dvopU3JR7JXueL4wPRSoObZVmwL2y2MaoJFOsxvRCF6Bqg8qFEc1TahqiOCDQWrENW0heAIOp7C+4oul/nuV+qHYcewovl+kcr5UCEIQCRXuT0kBxWasR6gqvnU+dQJgo0rca9zO8LB5xWFeLyn4EXowtmM+0HwsPnFFSy8jvgxejCfE+omVeFqkGNedrU2rSAs2hZiNZZFB2WjPc2fBb1BerDDz3KP4DPNC9XVgp7Y0Uwf2yKGScPNnCLJmjytABIe9uYHXclTE8FqgMxgkAIvoA4jpDCbLryFND5yrdCQdDyHQ/Qqmr3fKZ54X01WYfFKLSxskHI9jXdYS7X9jvDpb9xyE8cb3tseIht8uh13cSo4ZEt/5c1hsQ42bmNhxanl38ErptT2JY/0NS9vhWNf5WlqrZuxlVs7x8MnSXMP0FpHlQKcGKsGblYWggkDvn5SQQTe1j9CasBrmzMD23Au4a2vdpIO48y0/wBUa2M8KAnnaWPv9Bv5FKhjdFbtjTHrbhtLBfk1sshS26fo74wPQuS/geDzVkzYYG5nu4zo1rRve88TR/8ANUw7QU7qmoZTQ2M0tRwATYWERu5x4gNT4ja67JsVsnDh0ORnDkdYyzEWdI7m/VYOJvFzkknQz2O2Vhw+HtcfCe6xllIs6R33NGtm8XSSVfoQgEIQgEk9latZFSxude35Q0WaC46wy8QTslvbHA5KqLIwNdc6h1tBY8JpO52u/nQcgZj8B/XHTG4La3HYOV31HepN1PsTWMaGtbHYaXzC56TxrB+xVceKP66Bci2gpx+cfqO9Sy/rBT/rH6j/AFK9Ow1f/D+usDsLX/w/roKOfaGnO5x+o/1KO7HoP1j9R3qTJ/UTEP4f1163YWv5I/roFd2PQ8rvqlan7QwjikPQwnqTmzYmuHFH9YLyq2Eq5BZ7Y+LUEB+nI7egbux3WsloInNva8gs4WcCJHDUcSZlRbL4S+CINeGtIvwWABu/m41eoBCEIBc3NdFb22P7RnrXRpQbG2+xt0r53/6c1pA//nkmwvrT77eEUsWU9yV8PvsX2jPWo0tfB79F9oz1pLPY0rzuw/8Ax03+6gdjDEP2ED5yn/3FnRswY1XwGOwmiJMkR0kYdzteNH9JQF7z26K1mD2xvEwA8fKl/wD6W4h+xt+0g/GvD2K8R/ZG/awfjV0bX7sSp/fovtGetaX4pT+/RfaM9apP+lmJfsjftYPxrE9i3E/2MfawfjU7Ta5OLQe/RfaN9axdjEAHt0X2jfWqV3YwxT9iv87TffItTuxnin7A77Wm/wB1O02+kMM9pjv72zzQhasDje2mgbLcSNhiD7kE5wwB1yN5vderaJqEIQCEIQCEIQeWWqqpmSMcyRrXseC1zHAOa4EWIIOhC9QgpMD2OoKSV0tNTsikcMpc3MdN9mgkhvismBCEAhCEAhCEAhCEAhCEAhCEAhCEAhCEAhCEAhCEAhCEAhCEAhCEAhCEAhCEAhC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990" name="Picture 6" descr="http://static.ddmcdn.com/gif/blogs/samsung-lcd-display-fridge-660x433.jpg"/>
          <p:cNvPicPr>
            <a:picLocks noChangeAspect="1" noChangeArrowheads="1"/>
          </p:cNvPicPr>
          <p:nvPr/>
        </p:nvPicPr>
        <p:blipFill>
          <a:blip r:embed="rId5" cstate="print"/>
          <a:srcRect/>
          <a:stretch>
            <a:fillRect/>
          </a:stretch>
        </p:blipFill>
        <p:spPr bwMode="auto">
          <a:xfrm>
            <a:off x="-914400" y="4114800"/>
            <a:ext cx="3810000" cy="2499592"/>
          </a:xfrm>
          <a:prstGeom prst="rect">
            <a:avLst/>
          </a:prstGeom>
          <a:noFill/>
        </p:spPr>
      </p:pic>
      <p:pic>
        <p:nvPicPr>
          <p:cNvPr id="297992" name="Picture 8" descr="http://ymcss.b8cdn.com/uploads/car_model/680/pictures/2356/Toyota-Land_Cruiser_Prado-SUV-2013-Side_View.jpg"/>
          <p:cNvPicPr>
            <a:picLocks noChangeAspect="1" noChangeArrowheads="1"/>
          </p:cNvPicPr>
          <p:nvPr/>
        </p:nvPicPr>
        <p:blipFill>
          <a:blip r:embed="rId6" cstate="print"/>
          <a:srcRect/>
          <a:stretch>
            <a:fillRect/>
          </a:stretch>
        </p:blipFill>
        <p:spPr bwMode="auto">
          <a:xfrm>
            <a:off x="1981200" y="4419600"/>
            <a:ext cx="3718203" cy="2004439"/>
          </a:xfrm>
          <a:prstGeom prst="rect">
            <a:avLst/>
          </a:prstGeom>
          <a:noFill/>
        </p:spPr>
      </p:pic>
      <p:pic>
        <p:nvPicPr>
          <p:cNvPr id="297994" name="Picture 10" descr="http://stephenjnichols.com/wp-content/uploads/2012/06/acuintiswindwo.jpg"/>
          <p:cNvPicPr>
            <a:picLocks noChangeAspect="1" noChangeArrowheads="1"/>
          </p:cNvPicPr>
          <p:nvPr/>
        </p:nvPicPr>
        <p:blipFill>
          <a:blip r:embed="rId7" cstate="print"/>
          <a:srcRect/>
          <a:stretch>
            <a:fillRect/>
          </a:stretch>
        </p:blipFill>
        <p:spPr bwMode="auto">
          <a:xfrm>
            <a:off x="7317906" y="4876800"/>
            <a:ext cx="1826094" cy="1371600"/>
          </a:xfrm>
          <a:prstGeom prst="rect">
            <a:avLst/>
          </a:prstGeom>
          <a:noFill/>
        </p:spPr>
      </p:pic>
      <p:pic>
        <p:nvPicPr>
          <p:cNvPr id="11" name="Picture 8" descr="https://encrypted-tbn3.gstatic.com/images?q=tbn:ANd9GcRn_UNZ3iJeHD8uW2ChY0rc6Xoliho8ikkATnkitTO8U2nCkbOA"/>
          <p:cNvPicPr>
            <a:picLocks noChangeAspect="1" noChangeArrowheads="1"/>
          </p:cNvPicPr>
          <p:nvPr/>
        </p:nvPicPr>
        <p:blipFill>
          <a:blip r:embed="rId8"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122238"/>
            <a:ext cx="7543800" cy="1295400"/>
          </a:xfrm>
        </p:spPr>
        <p:txBody>
          <a:bodyPr/>
          <a:lstStyle/>
          <a:p>
            <a:pPr eaLnBrk="1" hangingPunct="1"/>
            <a:r>
              <a:rPr lang="en-US" b="1" dirty="0" smtClean="0">
                <a:solidFill>
                  <a:schemeClr val="tx2"/>
                </a:solidFill>
              </a:rPr>
              <a:t>ASHRAE &amp; UN numbers</a:t>
            </a:r>
          </a:p>
        </p:txBody>
      </p:sp>
      <p:sp>
        <p:nvSpPr>
          <p:cNvPr id="8" name="Rectangle 2"/>
          <p:cNvSpPr txBox="1">
            <a:spLocks noChangeArrowheads="1"/>
          </p:cNvSpPr>
          <p:nvPr/>
        </p:nvSpPr>
        <p:spPr>
          <a:xfrm>
            <a:off x="381000" y="1447800"/>
            <a:ext cx="8382000" cy="4572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ASHRAE number</a:t>
            </a:r>
          </a:p>
          <a:p>
            <a:pPr marL="742950" marR="0" lvl="1" indent="-28575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American Society of Heating, Refrigerating, and Air conditioning Engineers</a:t>
            </a:r>
          </a:p>
          <a:p>
            <a:pPr marL="742950" lvl="1" indent="-285750">
              <a:lnSpc>
                <a:spcPct val="80000"/>
              </a:lnSpc>
              <a:spcBef>
                <a:spcPct val="20000"/>
              </a:spcBef>
              <a:buClr>
                <a:srgbClr val="C00000"/>
              </a:buClr>
              <a:buFont typeface="Wingdings" pitchFamily="2" charset="2"/>
              <a:buChar char="ü"/>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Number designation for refrigerants based on their chemical structure, e.g. </a:t>
            </a:r>
            <a:r>
              <a:rPr lang="en-US" sz="2400" b="1" dirty="0" smtClean="0"/>
              <a:t>R404A</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UN Number</a:t>
            </a:r>
          </a:p>
          <a:p>
            <a:pPr marL="742950" marR="0" lvl="1" indent="-28575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United Nations Substance Identification Number (UN SIN or UN number) </a:t>
            </a:r>
          </a:p>
          <a:p>
            <a:pPr marL="742950" marR="0" lvl="1" indent="-285750" algn="l" defTabSz="914400" rtl="0" eaLnBrk="1" fontAlgn="auto" latinLnBrk="0" hangingPunct="1">
              <a:lnSpc>
                <a:spcPct val="80000"/>
              </a:lnSpc>
              <a:spcBef>
                <a:spcPct val="20000"/>
              </a:spcBef>
              <a:spcAft>
                <a:spcPts val="0"/>
              </a:spcAft>
              <a:buClr>
                <a:srgbClr val="C00000"/>
              </a:buClr>
              <a:buSzTx/>
              <a:buFont typeface="Wingdings" pitchFamily="2" charset="2"/>
              <a:buChar char="ü"/>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 A four-digit international standard number which identifies a particular chemical or group of chemicals; e.g. R 404A’s UN number is 3337.</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755900" y="1682750"/>
            <a:ext cx="6365875" cy="793750"/>
          </a:xfrm>
          <a:prstGeom prst="rect">
            <a:avLst/>
          </a:prstGeom>
          <a:noFill/>
          <a:ln w="9525">
            <a:noFill/>
            <a:miter lim="800000"/>
            <a:headEnd/>
            <a:tailEnd/>
          </a:ln>
        </p:spPr>
        <p:txBody>
          <a:bodyPr>
            <a:spAutoFit/>
          </a:bodyPr>
          <a:lstStyle/>
          <a:p>
            <a:pPr eaLnBrk="0" hangingPunct="0">
              <a:spcBef>
                <a:spcPct val="50000"/>
              </a:spcBef>
            </a:pPr>
            <a:r>
              <a:rPr lang="en-US" sz="2300" b="1" dirty="0"/>
              <a:t>One less than the number of carbon atoms (i.e., there are 1+1 = 2 carbon atoms)</a:t>
            </a:r>
          </a:p>
        </p:txBody>
      </p:sp>
      <p:sp>
        <p:nvSpPr>
          <p:cNvPr id="5" name="Text Box 16"/>
          <p:cNvSpPr txBox="1">
            <a:spLocks noChangeArrowheads="1"/>
          </p:cNvSpPr>
          <p:nvPr/>
        </p:nvSpPr>
        <p:spPr bwMode="auto">
          <a:xfrm>
            <a:off x="2755900" y="2476500"/>
            <a:ext cx="6365875" cy="793750"/>
          </a:xfrm>
          <a:prstGeom prst="rect">
            <a:avLst/>
          </a:prstGeom>
          <a:noFill/>
          <a:ln w="9525">
            <a:noFill/>
            <a:miter lim="800000"/>
            <a:headEnd/>
            <a:tailEnd/>
          </a:ln>
        </p:spPr>
        <p:txBody>
          <a:bodyPr>
            <a:spAutoFit/>
          </a:bodyPr>
          <a:lstStyle/>
          <a:p>
            <a:pPr eaLnBrk="0" hangingPunct="0">
              <a:spcBef>
                <a:spcPct val="50000"/>
              </a:spcBef>
            </a:pPr>
            <a:r>
              <a:rPr lang="en-US" sz="2300" b="1" dirty="0"/>
              <a:t>One more than the number of hydrogen atoms (i.e., there are 3-1 = 2 hydrogen atoms)</a:t>
            </a:r>
          </a:p>
        </p:txBody>
      </p:sp>
      <p:sp>
        <p:nvSpPr>
          <p:cNvPr id="6" name="Text Box 17"/>
          <p:cNvSpPr txBox="1">
            <a:spLocks noChangeArrowheads="1"/>
          </p:cNvSpPr>
          <p:nvPr/>
        </p:nvSpPr>
        <p:spPr bwMode="auto">
          <a:xfrm>
            <a:off x="2755900" y="3549650"/>
            <a:ext cx="6365875" cy="793750"/>
          </a:xfrm>
          <a:prstGeom prst="rect">
            <a:avLst/>
          </a:prstGeom>
          <a:noFill/>
          <a:ln w="9525">
            <a:noFill/>
            <a:miter lim="800000"/>
            <a:headEnd/>
            <a:tailEnd/>
          </a:ln>
        </p:spPr>
        <p:txBody>
          <a:bodyPr>
            <a:spAutoFit/>
          </a:bodyPr>
          <a:lstStyle/>
          <a:p>
            <a:pPr eaLnBrk="0" hangingPunct="0">
              <a:spcBef>
                <a:spcPct val="50000"/>
              </a:spcBef>
            </a:pPr>
            <a:r>
              <a:rPr lang="en-US" sz="2300" b="1" dirty="0"/>
              <a:t>Number of fluorine atoms (i.e., there are 4 fluorine atoms)</a:t>
            </a:r>
          </a:p>
        </p:txBody>
      </p:sp>
      <p:sp>
        <p:nvSpPr>
          <p:cNvPr id="7" name="Text Box 18"/>
          <p:cNvSpPr txBox="1">
            <a:spLocks noChangeArrowheads="1"/>
          </p:cNvSpPr>
          <p:nvPr/>
        </p:nvSpPr>
        <p:spPr bwMode="auto">
          <a:xfrm>
            <a:off x="2778125" y="4703763"/>
            <a:ext cx="6365875" cy="793750"/>
          </a:xfrm>
          <a:prstGeom prst="rect">
            <a:avLst/>
          </a:prstGeom>
          <a:noFill/>
          <a:ln w="9525">
            <a:noFill/>
            <a:miter lim="800000"/>
            <a:headEnd/>
            <a:tailEnd/>
          </a:ln>
        </p:spPr>
        <p:txBody>
          <a:bodyPr>
            <a:spAutoFit/>
          </a:bodyPr>
          <a:lstStyle/>
          <a:p>
            <a:pPr eaLnBrk="0" hangingPunct="0">
              <a:spcBef>
                <a:spcPct val="50000"/>
              </a:spcBef>
            </a:pPr>
            <a:r>
              <a:rPr lang="en-US" sz="2300" b="1" dirty="0"/>
              <a:t>The “a” indicates an isomer (i.e., a different arrangement of the same atoms) of R-134</a:t>
            </a:r>
          </a:p>
        </p:txBody>
      </p:sp>
      <p:sp>
        <p:nvSpPr>
          <p:cNvPr id="8" name="Line 28"/>
          <p:cNvSpPr>
            <a:spLocks noChangeShapeType="1"/>
          </p:cNvSpPr>
          <p:nvPr/>
        </p:nvSpPr>
        <p:spPr bwMode="auto">
          <a:xfrm flipV="1">
            <a:off x="892175" y="2047875"/>
            <a:ext cx="0" cy="1033463"/>
          </a:xfrm>
          <a:prstGeom prst="line">
            <a:avLst/>
          </a:prstGeom>
          <a:noFill/>
          <a:ln w="9525">
            <a:solidFill>
              <a:schemeClr val="tx1"/>
            </a:solidFill>
            <a:round/>
            <a:headEnd/>
            <a:tailEnd/>
          </a:ln>
        </p:spPr>
        <p:txBody>
          <a:bodyPr wrap="none" anchor="ctr"/>
          <a:lstStyle/>
          <a:p>
            <a:endParaRPr lang="en-US"/>
          </a:p>
        </p:txBody>
      </p:sp>
      <p:sp>
        <p:nvSpPr>
          <p:cNvPr id="9" name="Line 29"/>
          <p:cNvSpPr>
            <a:spLocks noChangeShapeType="1"/>
          </p:cNvSpPr>
          <p:nvPr/>
        </p:nvSpPr>
        <p:spPr bwMode="auto">
          <a:xfrm flipV="1">
            <a:off x="892175" y="3081338"/>
            <a:ext cx="0" cy="1612900"/>
          </a:xfrm>
          <a:prstGeom prst="line">
            <a:avLst/>
          </a:prstGeom>
          <a:noFill/>
          <a:ln w="9525">
            <a:solidFill>
              <a:schemeClr val="tx1"/>
            </a:solidFill>
            <a:round/>
            <a:headEnd/>
            <a:tailEnd/>
          </a:ln>
        </p:spPr>
        <p:txBody>
          <a:bodyPr wrap="none" anchor="ctr"/>
          <a:lstStyle/>
          <a:p>
            <a:endParaRPr lang="en-US"/>
          </a:p>
        </p:txBody>
      </p:sp>
      <p:sp>
        <p:nvSpPr>
          <p:cNvPr id="10" name="Line 31"/>
          <p:cNvSpPr>
            <a:spLocks noChangeShapeType="1"/>
          </p:cNvSpPr>
          <p:nvPr/>
        </p:nvSpPr>
        <p:spPr bwMode="auto">
          <a:xfrm flipV="1">
            <a:off x="1125538" y="2736850"/>
            <a:ext cx="0" cy="1957388"/>
          </a:xfrm>
          <a:prstGeom prst="line">
            <a:avLst/>
          </a:prstGeom>
          <a:noFill/>
          <a:ln w="9525">
            <a:solidFill>
              <a:schemeClr val="tx1"/>
            </a:solidFill>
            <a:round/>
            <a:headEnd/>
            <a:tailEnd/>
          </a:ln>
        </p:spPr>
        <p:txBody>
          <a:bodyPr wrap="none" anchor="ctr"/>
          <a:lstStyle/>
          <a:p>
            <a:endParaRPr lang="en-US"/>
          </a:p>
        </p:txBody>
      </p:sp>
      <p:sp>
        <p:nvSpPr>
          <p:cNvPr id="11" name="Line 33"/>
          <p:cNvSpPr>
            <a:spLocks noChangeShapeType="1"/>
          </p:cNvSpPr>
          <p:nvPr/>
        </p:nvSpPr>
        <p:spPr bwMode="auto">
          <a:xfrm flipV="1">
            <a:off x="1539875" y="3770313"/>
            <a:ext cx="0" cy="931862"/>
          </a:xfrm>
          <a:prstGeom prst="line">
            <a:avLst/>
          </a:prstGeom>
          <a:noFill/>
          <a:ln w="9525">
            <a:solidFill>
              <a:schemeClr val="tx1"/>
            </a:solidFill>
            <a:round/>
            <a:headEnd/>
            <a:tailEnd/>
          </a:ln>
        </p:spPr>
        <p:txBody>
          <a:bodyPr wrap="none" anchor="ctr"/>
          <a:lstStyle/>
          <a:p>
            <a:endParaRPr lang="en-US"/>
          </a:p>
        </p:txBody>
      </p:sp>
      <p:sp>
        <p:nvSpPr>
          <p:cNvPr id="12" name="Text Box 47"/>
          <p:cNvSpPr txBox="1">
            <a:spLocks noChangeArrowheads="1"/>
          </p:cNvSpPr>
          <p:nvPr/>
        </p:nvSpPr>
        <p:spPr bwMode="auto">
          <a:xfrm>
            <a:off x="152400" y="4800600"/>
            <a:ext cx="1905000" cy="701675"/>
          </a:xfrm>
          <a:prstGeom prst="rect">
            <a:avLst/>
          </a:prstGeom>
          <a:noFill/>
          <a:ln w="9525">
            <a:noFill/>
            <a:miter lim="800000"/>
            <a:headEnd/>
            <a:tailEnd/>
          </a:ln>
        </p:spPr>
        <p:txBody>
          <a:bodyPr>
            <a:spAutoFit/>
          </a:bodyPr>
          <a:lstStyle/>
          <a:p>
            <a:pPr>
              <a:spcBef>
                <a:spcPct val="50000"/>
              </a:spcBef>
            </a:pPr>
            <a:r>
              <a:rPr lang="en-US" sz="4000"/>
              <a:t>R-134a</a:t>
            </a:r>
          </a:p>
        </p:txBody>
      </p:sp>
      <p:sp>
        <p:nvSpPr>
          <p:cNvPr id="13" name="Line 34"/>
          <p:cNvSpPr>
            <a:spLocks noChangeShapeType="1"/>
          </p:cNvSpPr>
          <p:nvPr/>
        </p:nvSpPr>
        <p:spPr bwMode="auto">
          <a:xfrm>
            <a:off x="2133600" y="5181600"/>
            <a:ext cx="533400" cy="0"/>
          </a:xfrm>
          <a:prstGeom prst="line">
            <a:avLst/>
          </a:prstGeom>
          <a:noFill/>
          <a:ln w="9525">
            <a:solidFill>
              <a:schemeClr val="tx1"/>
            </a:solidFill>
            <a:round/>
            <a:headEnd/>
            <a:tailEnd/>
          </a:ln>
        </p:spPr>
        <p:txBody>
          <a:bodyPr wrap="none" anchor="ctr"/>
          <a:lstStyle/>
          <a:p>
            <a:endParaRPr lang="en-US"/>
          </a:p>
        </p:txBody>
      </p:sp>
      <p:sp>
        <p:nvSpPr>
          <p:cNvPr id="14" name="Line 32"/>
          <p:cNvSpPr>
            <a:spLocks noChangeShapeType="1"/>
          </p:cNvSpPr>
          <p:nvPr/>
        </p:nvSpPr>
        <p:spPr bwMode="auto">
          <a:xfrm>
            <a:off x="1539875" y="3770313"/>
            <a:ext cx="1216025" cy="0"/>
          </a:xfrm>
          <a:prstGeom prst="line">
            <a:avLst/>
          </a:prstGeom>
          <a:noFill/>
          <a:ln w="9525">
            <a:solidFill>
              <a:schemeClr val="tx1"/>
            </a:solidFill>
            <a:round/>
            <a:headEnd/>
            <a:tailEnd/>
          </a:ln>
        </p:spPr>
        <p:txBody>
          <a:bodyPr wrap="none" anchor="ctr"/>
          <a:lstStyle/>
          <a:p>
            <a:endParaRPr lang="en-US"/>
          </a:p>
        </p:txBody>
      </p:sp>
      <p:sp>
        <p:nvSpPr>
          <p:cNvPr id="15" name="Line 30"/>
          <p:cNvSpPr>
            <a:spLocks noChangeShapeType="1"/>
          </p:cNvSpPr>
          <p:nvPr/>
        </p:nvSpPr>
        <p:spPr bwMode="auto">
          <a:xfrm>
            <a:off x="1125538" y="2736850"/>
            <a:ext cx="1630362" cy="0"/>
          </a:xfrm>
          <a:prstGeom prst="line">
            <a:avLst/>
          </a:prstGeom>
          <a:noFill/>
          <a:ln w="9525">
            <a:solidFill>
              <a:schemeClr val="tx1"/>
            </a:solidFill>
            <a:round/>
            <a:headEnd/>
            <a:tailEnd/>
          </a:ln>
        </p:spPr>
        <p:txBody>
          <a:bodyPr wrap="none" anchor="ctr"/>
          <a:lstStyle/>
          <a:p>
            <a:endParaRPr lang="en-US"/>
          </a:p>
        </p:txBody>
      </p:sp>
      <p:sp>
        <p:nvSpPr>
          <p:cNvPr id="16" name="Line 27"/>
          <p:cNvSpPr>
            <a:spLocks noChangeShapeType="1"/>
          </p:cNvSpPr>
          <p:nvPr/>
        </p:nvSpPr>
        <p:spPr bwMode="auto">
          <a:xfrm>
            <a:off x="892175" y="2047875"/>
            <a:ext cx="1863725" cy="0"/>
          </a:xfrm>
          <a:prstGeom prst="line">
            <a:avLst/>
          </a:prstGeom>
          <a:noFill/>
          <a:ln w="9525">
            <a:solidFill>
              <a:schemeClr val="tx1"/>
            </a:solidFill>
            <a:round/>
            <a:headEnd/>
            <a:tailEnd/>
          </a:ln>
        </p:spPr>
        <p:txBody>
          <a:bodyPr wrap="none" anchor="ctr"/>
          <a:lstStyle/>
          <a:p>
            <a:endParaRPr lang="en-US"/>
          </a:p>
        </p:txBody>
      </p:sp>
      <p:sp>
        <p:nvSpPr>
          <p:cNvPr id="17" name="Rectangle 2"/>
          <p:cNvSpPr>
            <a:spLocks noGrp="1" noChangeArrowheads="1"/>
          </p:cNvSpPr>
          <p:nvPr>
            <p:ph type="title"/>
          </p:nvPr>
        </p:nvSpPr>
        <p:spPr>
          <a:xfrm>
            <a:off x="457200" y="122238"/>
            <a:ext cx="7543800" cy="1295400"/>
          </a:xfrm>
        </p:spPr>
        <p:txBody>
          <a:bodyPr>
            <a:noAutofit/>
          </a:bodyPr>
          <a:lstStyle/>
          <a:p>
            <a:pPr eaLnBrk="1" hangingPunct="1"/>
            <a:r>
              <a:rPr lang="en-US" b="1" dirty="0" smtClean="0">
                <a:solidFill>
                  <a:schemeClr val="tx2"/>
                </a:solidFill>
              </a:rPr>
              <a:t>ASHRAE designations for single components</a:t>
            </a:r>
          </a:p>
        </p:txBody>
      </p:sp>
      <p:sp>
        <p:nvSpPr>
          <p:cNvPr id="18" name="Text Box 48"/>
          <p:cNvSpPr txBox="1">
            <a:spLocks noChangeArrowheads="1"/>
          </p:cNvSpPr>
          <p:nvPr/>
        </p:nvSpPr>
        <p:spPr bwMode="auto">
          <a:xfrm>
            <a:off x="2971800" y="5791200"/>
            <a:ext cx="3733800" cy="369888"/>
          </a:xfrm>
          <a:prstGeom prst="rect">
            <a:avLst/>
          </a:prstGeom>
          <a:noFill/>
          <a:ln w="9525">
            <a:noFill/>
            <a:miter lim="800000"/>
            <a:headEnd/>
            <a:tailEnd/>
          </a:ln>
        </p:spPr>
        <p:txBody>
          <a:bodyPr>
            <a:spAutoFit/>
          </a:bodyPr>
          <a:lstStyle/>
          <a:p>
            <a:pPr>
              <a:spcBef>
                <a:spcPct val="50000"/>
              </a:spcBef>
            </a:pPr>
            <a:r>
              <a:rPr lang="en-US" b="1" dirty="0"/>
              <a:t>*R-134a is an ODS alternative</a:t>
            </a:r>
          </a:p>
        </p:txBody>
      </p:sp>
      <p:pic>
        <p:nvPicPr>
          <p:cNvPr id="19"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20" name="Picture 19"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371600"/>
            <a:ext cx="8077200" cy="4572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Chemical names serve as an indication of the molecular structure of a substance and the type, number and position of the atoms contained.</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Different names and formulas can be used</a:t>
            </a:r>
          </a:p>
          <a:p>
            <a:pPr marL="742950" lvl="1" indent="-285750">
              <a:spcBef>
                <a:spcPct val="20000"/>
              </a:spcBef>
              <a:buClr>
                <a:srgbClr val="C00000"/>
              </a:buClr>
              <a:buFont typeface="Wingdings" pitchFamily="2" charset="2"/>
              <a:buChar char="ü"/>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Chemical names,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lang="en-US" sz="2400" b="1" dirty="0" err="1" smtClean="0"/>
              <a:t>Chlorodifluoroethane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or </a:t>
            </a:r>
            <a:r>
              <a:rPr lang="en-US" sz="2400" b="1" dirty="0" smtClean="0"/>
              <a:t>HCFC-142 or R-142</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1143000" lvl="2" indent="-228600">
              <a:spcBef>
                <a:spcPct val="20000"/>
              </a:spcBef>
              <a:buClr>
                <a:srgbClr val="C00000"/>
              </a:buClr>
              <a:buFont typeface="Wingdings" pitchFamily="2" charset="2"/>
              <a:buChar char="ü"/>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chemical formula, e.g. </a:t>
            </a:r>
            <a:r>
              <a:rPr lang="en-US" sz="2400" b="1" dirty="0" smtClean="0"/>
              <a:t>C</a:t>
            </a:r>
            <a:r>
              <a:rPr lang="en-US" sz="2400" b="1" baseline="-25000" dirty="0" smtClean="0"/>
              <a:t>2</a:t>
            </a:r>
            <a:r>
              <a:rPr lang="en-US" sz="2400" b="1" dirty="0" smtClean="0"/>
              <a:t>H</a:t>
            </a:r>
            <a:r>
              <a:rPr lang="en-US" sz="2400" b="1" baseline="-25000" dirty="0" smtClean="0"/>
              <a:t>3</a:t>
            </a:r>
            <a:r>
              <a:rPr lang="en-US" sz="2400" b="1" dirty="0" smtClean="0"/>
              <a:t>F</a:t>
            </a:r>
            <a:r>
              <a:rPr lang="en-US" sz="2400" b="1" baseline="-25000" dirty="0" smtClean="0"/>
              <a:t>2</a:t>
            </a:r>
            <a:r>
              <a:rPr lang="en-US" sz="2400" b="1" dirty="0" smtClean="0"/>
              <a:t>Cl</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1143000" lvl="2" indent="-228600">
              <a:spcBef>
                <a:spcPct val="20000"/>
              </a:spcBef>
              <a:buClr>
                <a:srgbClr val="C00000"/>
              </a:buClr>
              <a:buFont typeface="Wingdings" pitchFamily="2" charset="2"/>
              <a:buChar char="ü"/>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Short chemical formula, e.g. </a:t>
            </a:r>
            <a:r>
              <a:rPr lang="en-US" sz="2400" b="1" dirty="0" smtClean="0"/>
              <a:t>R-142</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1143000" lvl="2" indent="-228600">
              <a:spcBef>
                <a:spcPct val="20000"/>
              </a:spcBef>
              <a:buClr>
                <a:srgbClr val="C00000"/>
              </a:buClr>
            </a:pPr>
            <a:endParaRPr lang="en-US" sz="2400" b="1" dirty="0" smtClean="0"/>
          </a:p>
          <a:p>
            <a:pPr marL="1143000" lvl="2" indent="-228600">
              <a:spcBef>
                <a:spcPct val="20000"/>
              </a:spcBef>
              <a:buClr>
                <a:srgbClr val="C00000"/>
              </a:buClr>
            </a:pPr>
            <a:endParaRPr lang="en-US" sz="2400" b="1" dirty="0" smtClean="0">
              <a:solidFill>
                <a:srgbClr val="FF0000"/>
              </a:solidFill>
            </a:endParaRPr>
          </a:p>
          <a:p>
            <a:pPr marL="1143000" marR="0" lvl="2" indent="-22860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457200" y="122238"/>
            <a:ext cx="7543800" cy="944562"/>
          </a:xfrm>
        </p:spPr>
        <p:txBody>
          <a:bodyPr/>
          <a:lstStyle/>
          <a:p>
            <a:pPr eaLnBrk="1" hangingPunct="1"/>
            <a:r>
              <a:rPr lang="en-US" b="1" dirty="0" smtClean="0">
                <a:solidFill>
                  <a:schemeClr val="tx2"/>
                </a:solidFill>
              </a:rPr>
              <a:t>Chemical Names</a:t>
            </a:r>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9600" y="1447800"/>
            <a:ext cx="7772400" cy="4191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rgbClr val="C00000"/>
              </a:buClr>
              <a:buSzTx/>
              <a:buFont typeface="Wingdings" pitchFamily="2" charset="2"/>
              <a:buChar char="ü"/>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CAS Number</a:t>
            </a:r>
          </a:p>
          <a:p>
            <a:pPr marL="742950" marR="0" lvl="1" indent="-285750" algn="l" defTabSz="914400" rtl="0" eaLnBrk="1" fontAlgn="auto" latinLnBrk="0" hangingPunct="1">
              <a:lnSpc>
                <a:spcPct val="9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Chemical Abstract Service number to identify a chemical. The CAS Number contains from 5 to 9 digits separated into three groups by hyphens. The first group, starting from the left, has up to 6 digits; the second group always has 2 digits; the third group always has 1 digit.</a:t>
            </a:r>
          </a:p>
          <a:p>
            <a:pPr marL="742950" marR="0" lvl="1" indent="-285750" algn="l" defTabSz="914400" rtl="0" eaLnBrk="1" fontAlgn="auto" latinLnBrk="0" hangingPunct="1">
              <a:lnSpc>
                <a:spcPct val="9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The CAS Number is specific for single chemicals and for some mixtures. </a:t>
            </a:r>
          </a:p>
          <a:p>
            <a:pPr marL="742950" marR="0" lvl="1" indent="-285750" algn="l" defTabSz="914400" rtl="0" eaLnBrk="1" fontAlgn="auto" latinLnBrk="0" hangingPunct="1">
              <a:lnSpc>
                <a:spcPct val="9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e.g. R 404A is 75-02-3</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457200" y="122238"/>
            <a:ext cx="7543800" cy="1295400"/>
          </a:xfrm>
        </p:spPr>
        <p:txBody>
          <a:bodyPr/>
          <a:lstStyle/>
          <a:p>
            <a:pPr eaLnBrk="1" hangingPunct="1"/>
            <a:r>
              <a:rPr lang="en-US" b="1" dirty="0" smtClean="0">
                <a:solidFill>
                  <a:schemeClr val="tx2"/>
                </a:solidFill>
              </a:rPr>
              <a:t>CAS Number</a:t>
            </a:r>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
        <p:nvSpPr>
          <p:cNvPr id="307204" name="AutoShape 4" descr="data:image/jpeg;base64,/9j/4AAQSkZJRgABAQAAAQABAAD/2wCEAAkGBhQQERASEBAQFRUUEA8VFBAQDw8UDxAQFBQVFRQQFRQYGyYeFxkjGRQUHy8gIycpLCwsFR4xNTAqNSYrLCkBCQoKDgwOGg8PGiwkHyIsKSkqLCwsLCkpLCksLikpKSwsKSwpKSkpLC0sKSwsLCwpKSwsKiwsLCksLCksKSksKf/AABEIAQsAqQMBIgACEQEDEQH/xAAcAAAABwEBAAAAAAAAAAAAAAAAAQIDBAUGBwj/xABDEAABBAAEAwUFBAcFCQEAAAABAAIDEQQFEiEGMVETIkFhcTKBkaGxFGJywQcjJEKCktEzUlNz4RVDY2Sio7LC8DT/xAAaAQABBQEAAAAAAAAAAAAAAAAFAAECAwQG/8QAMxEAAgIBBAAEAwYFBQAAAAAAAAECAxEEEiExBSIyQRNRcRQzUpHR4RVhgbHxI0KhwfD/2gAMAwEAAhEDEQA/AOzokaCiIK0nUjITcr9LSTewJ25p+BC7QtYnNuNZG2Ig1o6uHeWem4nxD/amf6A0PksVuurg8cm6vQ2T+R1dBcry3iiaF1iQkXu1xsH4romT5u3Ex62bEbOb4tKnRq4Xdd/JkL9JOjl9FjaCJC1rMgaCJBIQdoIlFzPM2YeMyPOw5DxcegUW1FZY6i5PCJlolzLHcczvdbH6G3s1tfM+KPD8dYhvtODvxNCw/wAQqzg3/wAPtxk6agstlnGgkoSMA6uadvgtNFKHAFpsHkVrhZGxZizHOuUOJIWghaCmVgpBAI0hAQRIJCAiKNEnHMPxNlYa8nSOo2WYmhB5j4LquOwLZW08e/xCxWbcIPh7WUSBzAG6WaSHDqSUA1uksTc4dBzR6uGFGfZjpoTG4eLSdnDw9VreAcSRiXx3sYnOrzaRR+az08osMI9pWPBZLMzYPB0Mo+QP5LPopZtizXrI5qf0Oolcd454nzPDTSlzpYoDO9kTwGhrgNwAR5C12FUHGPCjMxhZHK97BE90gLACSdDm0b8N11K7OUnDesHEG/pDxbnhv2ubUSABrItx2C3eDwGeAtsyUCLD54+V7+KwGK4Dkikw0okYdbO2axrXbNZ36J+S9E5Zje2hilqu0jY/T01AGvmpSl8iC0+3lt/mSgsD+kPGuMrYxdNjL68yf9FvlznjM6sZI3/gsHxCH694qCmgSdqMxho+0cADQIuzybtvasYQGbbO8yFHgc2y1v7tX1tWOGyWeYxmGMOYXua55NaKFrm0pyltguToZuMVmXRPybL+0cKHtH5LocEIY0NHIClV5HknYAFxBdXhyCtqXSaSl1wzLs5zV3KyeI9CkEQRrYYwBHaII6TCCQKNEnEEgggkOEmMXCJGPYf3muHvI2+afVdnucswkRlf1AAH7zzyCaWGsP8AmPHOeDluYxFskd82vIP0Vvw1FWNhf5uHxYQqjG5h9p1S6Q0mS6HIbqzyqbRLE7o9vw8fzXKQ/wBO5Y9mdVPM6Xn5HTUUo7rvwu+hRprHYgRxyPeaayN7nHyDST9F1vZynRz3DYZskmDa5w2wcgP3S6M1fzW44dbWEwwHhBGPg0BecYOP39s06e5s0Vd1Wm79F6L4bd+yYX/Ij+gTNbWSbyizXNOK5P2+b8EQP8q6WVyvPsRrxuKI5B1e5rQh3iLxUEPDVm3+hU5c23yn7/0C63w/hOyw8bfGtR9XbrlOUENpxFjtLI6i+XwXW8rzFk7NUZ8i3xaeiyeGRTnKT+hq8Uk8KK6JiNBBHAGBGiRpDAQQQSEAoIFEkICCCJIQCoeaYETRuY4A2LFjkRyKmJEkoHMge9KSTWGSi2nlHLswwWgPbQHoKtMYfvaaNbt9R3qV5xTK3tTpPtDmsvPATG4bjnRHNcndFQtwdVS/iVZOuZbKXRRk+LBvR38L+ScxTWlj2uogseCDyIIIIXH6m7JhbNISRuHSkMaPDbdV8+X4gjUcQwjo3WT8bR9any8ICvR5ly/+DGRZGxkmt/LU6mahQIJ2PkvSPCT9WBwh6wR8uXJeecbgnkAU7x5tK0ORR4psbKm0NAADS97TXlWyaGpb5Zffokorbwd7e6gSfAE+4brjTsXqdiJLB1EmxyN7/mpWHnxAa68ZO2mu/wB41zXbclAwOCcIWtPNxB36Gq+Sx+I3KUEi7w+jZJvJZZRhLa30+a6Pw9l4hi5AF258+ixvD2ntGNPKxv6LocTgR3SFLwyCw5lXiVjzsHEEVowjAGACjRIJDCkKRBBIQSCCCQgFMz4lrBZPuTGPzARihz6dFmcZjy47lZ7b41mqqiUyzxmf/wB3ZU2IzMu8VAmxChvxCGWazPuEq9Il7EXPozIWmyCLqiq7B9q1x1HW0itJ2362rGd+pJY1C7b8ybCddSUUgMwxc0AmttwPFLjwugbO5eQSXOI8URffin+MscIj8N55ZHdKbrzUl2Xh7e8R/Luk9mPL/XnSebYVcbsE3DPuRXZc9oprtXrtt59UmV8wcAxoDQ2jYsl3W1YNkKOU2nlbu5HjDA1krHNeXOcTt7lpcLmDm+JWfw5pTI51o0+pcFgz30xm84NfhM95B3x8VbQYlrx3T/VYOPEKfhccWkEFFatbn1Au3RruJskFCy/MRIK8fqpqJxkpLKBsouLwwI0AgnIBJrEz6Gk+ScKqs/kpg9VCyW2LZZXHdJIocfjCSSSqmbEJeIltQnLlr725HS01JIS95KS2C+aMNUuKI9FmjmRok9ow3ChH9l6KWI0YYpuCK95Ddgw6tQ8b96I5e3opuhANUksEXPJEGBbd1vqDveBVp7s05aAKZoWRh0fki7DqpFIUm2ofeMjDhAw0pACNNtG3sYaSE/G9EWogFJPA3ZZYPFFpBC12DxHaMDvj6rCxPWm4fmsOHojWhube0F6ytY3Iu0LRBBFwUEqTiaTutH4ldlZjjVvdgddVI7fy0n+iqvWYNF1DxNGZmO6b0qFJmNHvjY1T27tPvUmOdrhsQfRcjOLydRF8Fll2F1blWrcKqfL5iDSto8VSIabZt6MV27PYbsEEw/B9FL+1JmTEhaJwhgpjKRCfEQo75aT+LxoAVS+a0Nvko8I3VQcuWS+1CHaqGJEYkWbeXbCXrSmuURsicbKnUiLhgssLhHSGmgqwPDklXt6WqvB5u6I200pM3EsrhWqvRbq3p1HzZyY7I3bvL0R5Y9JIKbTbpyeaSZK5kD1WaWG+C9RaXI+x+60vDf73oueZvxI2ARaGmR0ryyMNNN1ivaPgN1tuC8PIHSOmc0ktbQb7LfEgIpoIPcm+PkYdbJbGkaxBAII4BQis3xn7MH+b/wCp/qtIs1xw6o4f89g+IKhb6GWU+tHPpHsBOghlk2CLjJ8dvBSW4BhLXgAGubSa+CLH5bZJHnseSrjE+MH2gSRuLIsLlG1J8M6mOUi3y/DSNcaluztq8Fd4curvVe3JZzLcxdsDRIJsVvV7GwfyWkjd+S008cMzWc8kb/bcdEkPbsT3mHvNBolvVMPz2Hxk0713g5u9X4jzCqsW14ijt4LSx+gaQNDtTas+I2KcxnbdrDvA41PWzwwt0tuxvutkoRa/cyqUsh4nOYXODWzRknYAOFk9KUeXHMaGl0jBq5W4C6511VBmev8AaQYI6+2NBmDhqjJdGCQKuh+abyyIOY9zoe1LYomtZ3b0v1ucRfI2T8Fhs0sX5s/2N1d0usGldjmNNOkYD0Lmg113KU3HMLtIewnfuhwJ257LLZXUjyRhRK2sMNUr49bAG8txv7k3gBtBeHDR9qcftNsug9xqh3hdVuoPRLlJ/wBiavb5/U1xxLQCS5oANE3s09D05hIxebxQmpZGt2ujd1yugsdhcQJYsSx2r9ccO91tLTb5tDtN8wBpVgZC5uKafbjjw0LieZc2UjVfmNJS+xpPl/8AuBvj7ujStx4cxr4wXg8qBHv3RnES7d1nmS6q8vhafJAu68egUN0ULbDiDXMFxP8A9zWWOMvgsfQoYo6iHysBN6Wt3d6lFCfaDI5ZPHVIaZY8N0/hHxEkRtGw56RR96mPmawW4hvqVPPtghwZ7N4wMXl4LG7faXltAtDhHd+e4C6RwY8uD3E82tXNs3mDsbgCN29lizttY0FdN4RHdJqtht0CM6TuOfl/2wZqvRL6mkQtAIUjAHCKzPHjqgiP/MRfVaVZj9IDbwzPKeE/9SruWa2iyn1oy+IO6arZO4gbprwXFz7Otj0Kw0LdV0L60rWKIDl8L2VZh+YVq1bNO3gzXdjeJwbHjS9jSNxRG2/MKIzKo43a2MDTvyJoXQNb+SczXNo8O3XK6hYArcklIw+ObLG2Rh7ruVjelrnuUc+xni4uWPcp8fljCJG71I8vdub1WDt/KNlXvyJvc0PkZTNB0OrWzchrvid1KxufQCQsM0eq6rUOfRPh3RDpztrfughXskvZlTFw52Z/VzzMHc7rXCjp2F7KRLkjHQiG3hodqsEarJJO/wDEVLmxDWNLnuDQPFxoBHBO17Q5jg4dQbHx9yhK65+bP+SSjBPCGsRlbJCwuB7gAFGtgQ4A9d22nv8AZzC6RxbvJoLt/aLDYScTmEcVdrI1l8tRq0/hZ2yNDmEFpFhw5EJKVm1PLwN5c4WMhYqMktpmr2t7qimm4NxJPZxg+BPeKfmjeSNL6/htE7AFxt0j/QGh6JRkvmRYhmFeD+smAHRrWtBG/vRQmEXoDpXWOrrJ+8dlIjyxm1iyBQ1ElTY4w0bAD0ApTcyDMxjpXHH4MlukjD4kht3XgF1HhBpDXF3Mhq5vLvmsI/u4OU/FwC6dw2dnejUZ0nrj9P1Beq9Evr+heBGghSMgcJZ3jq/stj/Fhv01LRKp4m/sD+Jv1ULXiDLKvWjDYo7qPqUjEt3UZcXYvMdZDocgd3grXVQJJoAbnoPEqph9r3qfjIS+N7AaLmEAnkCVq0v8yi/PsYbiTEOxYmlG0UIAb0cSQNvj9FMGPMOUB7TuITR6EvpVOb5LisNh3hzx2IrUGv2O4o17kmCOZ+WYhsgOnQ0w7DdgOo/Q/BHbVHZHDWFJfkCoKSlLjnBncNkLZMDLiCT2gc4jfagRYI87Wr4Jx5kwrdRJLHFtnpsRv71nsBmTG5XMwubq1EBl946y3eumxS8sMkeVyuZdvkoUDdGgaWfUwlbCUZfjwi+iShNSh+Hka4wzl2Jc9kX9lD7Th7LnXV+nRajgrbBQ/wAf/kVgRmUkeGfB2IDXluqQtdqNGwtXwTmxGGkD20yEEh1HvXqJ/JR1dGNNsiuE/wAx9Nane5Sfa9/b9iq4vc7FYsxR79jE7x27oL3n1/otH+jvGa8Lo8Y3kfwu3H5rE5VmkrJZpWRdoZA9ptriBr58vLZXX6NsUWYiWJ22pl6SKOpp5fAlWaml/ZnD8KX7lNFub1N/7mzpLUsJtpTgXNoNMcalpl0gHMgJGGxzZCQ2z50dO3MWrEm+StlOQTmhrmMAa9TIug8DSFwmvfS5rS4cnOHNc9x/DskuNbO2UxsbE1ttrW7ckt35CvFdP4TgEcZa0UBXr6nqUf0couaw/ZArWRlsbfzL8IIBBFwQEqjidlw30e1W9qq4l/sHfiZ9VC30Msq9aMLiX7qM4KRiRumHOXGW9s6yHQcJ3CtGuVZAN1KfLStpeEQsWWDMMMyZhZIA5pqwbo1uq44ZsbBG0U0AgN5ijdj5qRLjFDlltPO1tYQoV4ZlcRwFA55cC9oJvSKr3dFosLhmxsaxjaa0UAEu0oFV2aiyxJSecFtdUIPMVgh5xlQxMTonOIBLTYq9j5pluQtGF+za3aaouFaiL1V05q0QCgr7FFRT4Tz/AFJOuDeWiHkmTMwrCyO6LiSXEWSiw/DkLZziA09oXF2rUeZ57KwalsKXx7G29z57I/DjhLHQb2u20kDrfpQQ+zk+09x5cttwQbTgTjVFNoi8DbcG3xF7k7+dqQxtcgkhOtap8+5FgatfwyLDj6BZRgWv4aI0OA8CPoivh33gO133Zco0SNdCAhKq+JP/AM7/AFb9VaUq3iEfs8noPqFC30MnX6kc/wAVzTEjVInFqO9cXasSZ1tfKHcPI5vKj6qQ6dh9tpHmCo8AScSVKM3FDOKkxcuDjd7MpH4gmnZWfCSM/wAVKK8pouPVLfB9oltkumSHYNwJHdPo4JPZlMWfNLA9fioS2+xYtyHNKNrCmjH5n4pTW+qhwS5H2xlOMi80w1ONcksEGmWEcEYO73EfdAF/FSJXxUNDDYI3c+7+Cq2k9U41XKxJYSKHXl8skulG+3w5IakyE4m3ZE0kLj5ha7hYd2U/f+gCyEfMLY8LD9U49ZHfQIt4b94Dtf8Adl2haJBdAAwlXcQN/Z5fQfUKyKhZw24JfwFQn6WSh6kc9eoblKkOyiWuMv8AUddT6R+FFiQiY5KmFhRXKH6ZAeminJU0qy4U0pYTVp1qQ4ukYSbRhMIWEoJu0tqcZjrU808kw0p4KSK2LCXabBS2lTiVsXFzW24aZUA83OPzWOwrLcFuMmbUTfejXhkfPkFeIS8uCfaK0EaOgUBKjZi24pPwO+ikkJrFNtjx1a76JpdMddnMpzt7lDtScaaBURq4rULzs6+j0IcDlI8FHY1SAFCsnMgYgc1HtTcVGoLkmTTyKtOtTATzUw4pKCRaUCotDiqS2BNgpxiYZjzGp/Qm4G2p3ZK+EcozzlgjAJYanOxTscKmoexW5DmCYtplI/VN96yWHjorX5a2o2eiOeHRwCdc8olIkaJFwUKSXI0CkI5lxFhDFK9v3iR5g8lVsOy6BxXkfbsD2+2wfzN6LBNiIsFcr4hRKuxvHDOl0N8ZwwLaU8xI0ckvksK4NsuRMzbVdIylZ2o80dp5cii8EEBOhE6NHSgy1ASgkpYURwwnWBNtCkwRqSWSEnglYWNTSExA2lJK21xwjDY8sIBONCbCdYrIrkqZIgZZAHVa+CPS1o6AKlyPA2dbhsOXmeqvkc0de2O5gnVWbpYQEEEFtMYECjKJIQkrN5/w12lyQgavFng7zHmtKgq7Ko2x2yJ12SreYnK3tLCWuBBHgeYTbnLo+aZJHiB3xv4PGzh/VZLMOEpo7Mf6xvkO8B5hANR4dKPMeUHKNfGXE+GVLUlyJx0mnAtPQghG4XyWBwaN+9MbdHaR2KUbCIyqGwnvE9ilNw6AnShMm+GO5jkcPVSWBR2yp1kitjHBVJ5JkKee4KIwkqzwOTSSVTSB1PJa64SlxFGWcox5bIzW2rrKsmLqc8UPPxVjgMkbHudz58vgrQNRSjR7eZg27V54gFGwAAAUEpBGAiQOCQRlEkINEQl0hSbIhFIqToSHFOILSkORuKJIRHxOCZIKkY134gCqfEcGQuss1sP3XW34FaAolVOqE/UiyNk4dMx0vBEgvRNG7oHMc0++tlDk4SxA/cjd+GQD6hb2kKWd6OmXSL1rbV7nPhwrP/gf9yOk9FwfMebWj1ePyC3aNL7BUh/t1hj4eCnfvPaPSyrLD8IxtrU5x+AV8jVq0lUfYreqtl7kPDZTHH7LB6nc/NSwEYR0tEYqPRQ5N9hIwhSMJxgBGiRphBFGgUEh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06" name="AutoShape 6" descr="data:image/jpeg;base64,/9j/4AAQSkZJRgABAQAAAQABAAD/2wCEAAkGBhQQERASEBAQFRUUEA8VFBAQDw8UDxAQFBQVFRQQFRQYGyYeFxkjGRQUHy8gIycpLCwsFR4xNTAqNSYrLCkBCQoKDgwOGg8PGiwkHyIsKSkqLCwsLCkpLCksLikpKSwsKSwpKSkpLC0sKSwsLCwpKSwsKiwsLCksLCksKSksKf/AABEIAQsAqQMBIgACEQEDEQH/xAAcAAAABwEBAAAAAAAAAAAAAAAAAQIDBAUGBwj/xABDEAABBAAEAwUFBAcFCQEAAAABAAIDEQQFEiEGMVETIkFhcTKBkaGxFGJywQcjJEKCktEzUlNz4RVDY2Sio7LC8DT/xAAaAQABBQEAAAAAAAAAAAAAAAAFAAECAwQG/8QAMxEAAgIBBAAEAwYFBQAAAAAAAAECAxEEEiExBSIyQRNRcRQzUpHR4RVhgbHxI0KhwfD/2gAMAwEAAhEDEQA/AOzokaCiIK0nUjITcr9LSTewJ25p+BC7QtYnNuNZG2Ig1o6uHeWem4nxD/amf6A0PksVuurg8cm6vQ2T+R1dBcry3iiaF1iQkXu1xsH4romT5u3Ex62bEbOb4tKnRq4Xdd/JkL9JOjl9FjaCJC1rMgaCJBIQdoIlFzPM2YeMyPOw5DxcegUW1FZY6i5PCJlolzLHcczvdbH6G3s1tfM+KPD8dYhvtODvxNCw/wAQqzg3/wAPtxk6agstlnGgkoSMA6uadvgtNFKHAFpsHkVrhZGxZizHOuUOJIWghaCmVgpBAI0hAQRIJCAiKNEnHMPxNlYa8nSOo2WYmhB5j4LquOwLZW08e/xCxWbcIPh7WUSBzAG6WaSHDqSUA1uksTc4dBzR6uGFGfZjpoTG4eLSdnDw9VreAcSRiXx3sYnOrzaRR+az08osMI9pWPBZLMzYPB0Mo+QP5LPopZtizXrI5qf0Oolcd454nzPDTSlzpYoDO9kTwGhrgNwAR5C12FUHGPCjMxhZHK97BE90gLACSdDm0b8N11K7OUnDesHEG/pDxbnhv2ubUSABrItx2C3eDwGeAtsyUCLD54+V7+KwGK4Dkikw0okYdbO2axrXbNZ36J+S9E5Zje2hilqu0jY/T01AGvmpSl8iC0+3lt/mSgsD+kPGuMrYxdNjL68yf9FvlznjM6sZI3/gsHxCH694qCmgSdqMxho+0cADQIuzybtvasYQGbbO8yFHgc2y1v7tX1tWOGyWeYxmGMOYXua55NaKFrm0pyltguToZuMVmXRPybL+0cKHtH5LocEIY0NHIClV5HknYAFxBdXhyCtqXSaSl1wzLs5zV3KyeI9CkEQRrYYwBHaII6TCCQKNEnEEgggkOEmMXCJGPYf3muHvI2+afVdnucswkRlf1AAH7zzyCaWGsP8AmPHOeDluYxFskd82vIP0Vvw1FWNhf5uHxYQqjG5h9p1S6Q0mS6HIbqzyqbRLE7o9vw8fzXKQ/wBO5Y9mdVPM6Xn5HTUUo7rvwu+hRprHYgRxyPeaayN7nHyDST9F1vZynRz3DYZskmDa5w2wcgP3S6M1fzW44dbWEwwHhBGPg0BecYOP39s06e5s0Vd1Wm79F6L4bd+yYX/Ij+gTNbWSbyizXNOK5P2+b8EQP8q6WVyvPsRrxuKI5B1e5rQh3iLxUEPDVm3+hU5c23yn7/0C63w/hOyw8bfGtR9XbrlOUENpxFjtLI6i+XwXW8rzFk7NUZ8i3xaeiyeGRTnKT+hq8Uk8KK6JiNBBHAGBGiRpDAQQQSEAoIFEkICCCJIQCoeaYETRuY4A2LFjkRyKmJEkoHMge9KSTWGSi2nlHLswwWgPbQHoKtMYfvaaNbt9R3qV5xTK3tTpPtDmsvPATG4bjnRHNcndFQtwdVS/iVZOuZbKXRRk+LBvR38L+ScxTWlj2uogseCDyIIIIXH6m7JhbNISRuHSkMaPDbdV8+X4gjUcQwjo3WT8bR9any8ICvR5ly/+DGRZGxkmt/LU6mahQIJ2PkvSPCT9WBwh6wR8uXJeecbgnkAU7x5tK0ORR4psbKm0NAADS97TXlWyaGpb5Zffokorbwd7e6gSfAE+4brjTsXqdiJLB1EmxyN7/mpWHnxAa68ZO2mu/wB41zXbclAwOCcIWtPNxB36Gq+Sx+I3KUEi7w+jZJvJZZRhLa30+a6Pw9l4hi5AF258+ixvD2ntGNPKxv6LocTgR3SFLwyCw5lXiVjzsHEEVowjAGACjRIJDCkKRBBIQSCCCQgFMz4lrBZPuTGPzARihz6dFmcZjy47lZ7b41mqqiUyzxmf/wB3ZU2IzMu8VAmxChvxCGWazPuEq9Il7EXPozIWmyCLqiq7B9q1x1HW0itJ2362rGd+pJY1C7b8ybCddSUUgMwxc0AmttwPFLjwugbO5eQSXOI8URffin+MscIj8N55ZHdKbrzUl2Xh7e8R/Luk9mPL/XnSebYVcbsE3DPuRXZc9oprtXrtt59UmV8wcAxoDQ2jYsl3W1YNkKOU2nlbu5HjDA1krHNeXOcTt7lpcLmDm+JWfw5pTI51o0+pcFgz30xm84NfhM95B3x8VbQYlrx3T/VYOPEKfhccWkEFFatbn1Au3RruJskFCy/MRIK8fqpqJxkpLKBsouLwwI0AgnIBJrEz6Gk+ScKqs/kpg9VCyW2LZZXHdJIocfjCSSSqmbEJeIltQnLlr725HS01JIS95KS2C+aMNUuKI9FmjmRok9ow3ChH9l6KWI0YYpuCK95Ddgw6tQ8b96I5e3opuhANUksEXPJEGBbd1vqDveBVp7s05aAKZoWRh0fki7DqpFIUm2ofeMjDhAw0pACNNtG3sYaSE/G9EWogFJPA3ZZYPFFpBC12DxHaMDvj6rCxPWm4fmsOHojWhube0F6ytY3Iu0LRBBFwUEqTiaTutH4ldlZjjVvdgddVI7fy0n+iqvWYNF1DxNGZmO6b0qFJmNHvjY1T27tPvUmOdrhsQfRcjOLydRF8Fll2F1blWrcKqfL5iDSto8VSIabZt6MV27PYbsEEw/B9FL+1JmTEhaJwhgpjKRCfEQo75aT+LxoAVS+a0Nvko8I3VQcuWS+1CHaqGJEYkWbeXbCXrSmuURsicbKnUiLhgssLhHSGmgqwPDklXt6WqvB5u6I200pM3EsrhWqvRbq3p1HzZyY7I3bvL0R5Y9JIKbTbpyeaSZK5kD1WaWG+C9RaXI+x+60vDf73oueZvxI2ARaGmR0ryyMNNN1ivaPgN1tuC8PIHSOmc0ktbQb7LfEgIpoIPcm+PkYdbJbGkaxBAII4BQis3xn7MH+b/wCp/qtIs1xw6o4f89g+IKhb6GWU+tHPpHsBOghlk2CLjJ8dvBSW4BhLXgAGubSa+CLH5bZJHnseSrjE+MH2gSRuLIsLlG1J8M6mOUi3y/DSNcaluztq8Fd4curvVe3JZzLcxdsDRIJsVvV7GwfyWkjd+S008cMzWc8kb/bcdEkPbsT3mHvNBolvVMPz2Hxk0713g5u9X4jzCqsW14ijt4LSx+gaQNDtTas+I2KcxnbdrDvA41PWzwwt0tuxvutkoRa/cyqUsh4nOYXODWzRknYAOFk9KUeXHMaGl0jBq5W4C6511VBmev8AaQYI6+2NBmDhqjJdGCQKuh+abyyIOY9zoe1LYomtZ3b0v1ucRfI2T8Fhs0sX5s/2N1d0usGldjmNNOkYD0Lmg113KU3HMLtIewnfuhwJ257LLZXUjyRhRK2sMNUr49bAG8txv7k3gBtBeHDR9qcftNsug9xqh3hdVuoPRLlJ/wBiavb5/U1xxLQCS5oANE3s09D05hIxebxQmpZGt2ujd1yugsdhcQJYsSx2r9ccO91tLTb5tDtN8wBpVgZC5uKafbjjw0LieZc2UjVfmNJS+xpPl/8AuBvj7ujStx4cxr4wXg8qBHv3RnES7d1nmS6q8vhafJAu68egUN0ULbDiDXMFxP8A9zWWOMvgsfQoYo6iHysBN6Wt3d6lFCfaDI5ZPHVIaZY8N0/hHxEkRtGw56RR96mPmawW4hvqVPPtghwZ7N4wMXl4LG7faXltAtDhHd+e4C6RwY8uD3E82tXNs3mDsbgCN29lizttY0FdN4RHdJqtht0CM6TuOfl/2wZqvRL6mkQtAIUjAHCKzPHjqgiP/MRfVaVZj9IDbwzPKeE/9SruWa2iyn1oy+IO6arZO4gbprwXFz7Otj0Kw0LdV0L60rWKIDl8L2VZh+YVq1bNO3gzXdjeJwbHjS9jSNxRG2/MKIzKo43a2MDTvyJoXQNb+SczXNo8O3XK6hYArcklIw+ObLG2Rh7ruVjelrnuUc+xni4uWPcp8fljCJG71I8vdub1WDt/KNlXvyJvc0PkZTNB0OrWzchrvid1KxufQCQsM0eq6rUOfRPh3RDpztrfughXskvZlTFw52Z/VzzMHc7rXCjp2F7KRLkjHQiG3hodqsEarJJO/wDEVLmxDWNLnuDQPFxoBHBO17Q5jg4dQbHx9yhK65+bP+SSjBPCGsRlbJCwuB7gAFGtgQ4A9d22nv8AZzC6RxbvJoLt/aLDYScTmEcVdrI1l8tRq0/hZ2yNDmEFpFhw5EJKVm1PLwN5c4WMhYqMktpmr2t7qimm4NxJPZxg+BPeKfmjeSNL6/htE7AFxt0j/QGh6JRkvmRYhmFeD+smAHRrWtBG/vRQmEXoDpXWOrrJ+8dlIjyxm1iyBQ1ElTY4w0bAD0ApTcyDMxjpXHH4MlukjD4kht3XgF1HhBpDXF3Mhq5vLvmsI/u4OU/FwC6dw2dnejUZ0nrj9P1Beq9Evr+heBGghSMgcJZ3jq/stj/Fhv01LRKp4m/sD+Jv1ULXiDLKvWjDYo7qPqUjEt3UZcXYvMdZDocgd3grXVQJJoAbnoPEqph9r3qfjIS+N7AaLmEAnkCVq0v8yi/PsYbiTEOxYmlG0UIAb0cSQNvj9FMGPMOUB7TuITR6EvpVOb5LisNh3hzx2IrUGv2O4o17kmCOZ+WYhsgOnQ0w7DdgOo/Q/BHbVHZHDWFJfkCoKSlLjnBncNkLZMDLiCT2gc4jfagRYI87Wr4Jx5kwrdRJLHFtnpsRv71nsBmTG5XMwubq1EBl946y3eumxS8sMkeVyuZdvkoUDdGgaWfUwlbCUZfjwi+iShNSh+Hka4wzl2Jc9kX9lD7Th7LnXV+nRajgrbBQ/wAf/kVgRmUkeGfB2IDXluqQtdqNGwtXwTmxGGkD20yEEh1HvXqJ/JR1dGNNsiuE/wAx9Nane5Sfa9/b9iq4vc7FYsxR79jE7x27oL3n1/otH+jvGa8Lo8Y3kfwu3H5rE5VmkrJZpWRdoZA9ptriBr58vLZXX6NsUWYiWJ22pl6SKOpp5fAlWaml/ZnD8KX7lNFub1N/7mzpLUsJtpTgXNoNMcalpl0gHMgJGGxzZCQ2z50dO3MWrEm+StlOQTmhrmMAa9TIug8DSFwmvfS5rS4cnOHNc9x/DskuNbO2UxsbE1ttrW7ckt35CvFdP4TgEcZa0UBXr6nqUf0couaw/ZArWRlsbfzL8IIBBFwQEqjidlw30e1W9qq4l/sHfiZ9VC30Msq9aMLiX7qM4KRiRumHOXGW9s6yHQcJ3CtGuVZAN1KfLStpeEQsWWDMMMyZhZIA5pqwbo1uq44ZsbBG0U0AgN5ijdj5qRLjFDlltPO1tYQoV4ZlcRwFA55cC9oJvSKr3dFosLhmxsaxjaa0UAEu0oFV2aiyxJSecFtdUIPMVgh5xlQxMTonOIBLTYq9j5pluQtGF+za3aaouFaiL1V05q0QCgr7FFRT4Tz/AFJOuDeWiHkmTMwrCyO6LiSXEWSiw/DkLZziA09oXF2rUeZ57KwalsKXx7G29z57I/DjhLHQb2u20kDrfpQQ+zk+09x5cttwQbTgTjVFNoi8DbcG3xF7k7+dqQxtcgkhOtap8+5FgatfwyLDj6BZRgWv4aI0OA8CPoivh33gO133Zco0SNdCAhKq+JP/AM7/AFb9VaUq3iEfs8noPqFC30MnX6kc/wAVzTEjVInFqO9cXasSZ1tfKHcPI5vKj6qQ6dh9tpHmCo8AScSVKM3FDOKkxcuDjd7MpH4gmnZWfCSM/wAVKK8pouPVLfB9oltkumSHYNwJHdPo4JPZlMWfNLA9fioS2+xYtyHNKNrCmjH5n4pTW+qhwS5H2xlOMi80w1ONcksEGmWEcEYO73EfdAF/FSJXxUNDDYI3c+7+Cq2k9U41XKxJYSKHXl8skulG+3w5IakyE4m3ZE0kLj5ha7hYd2U/f+gCyEfMLY8LD9U49ZHfQIt4b94Dtf8Adl2haJBdAAwlXcQN/Z5fQfUKyKhZw24JfwFQn6WSh6kc9eoblKkOyiWuMv8AUddT6R+FFiQiY5KmFhRXKH6ZAeminJU0qy4U0pYTVp1qQ4ukYSbRhMIWEoJu0tqcZjrU808kw0p4KSK2LCXabBS2lTiVsXFzW24aZUA83OPzWOwrLcFuMmbUTfejXhkfPkFeIS8uCfaK0EaOgUBKjZi24pPwO+ikkJrFNtjx1a76JpdMddnMpzt7lDtScaaBURq4rULzs6+j0IcDlI8FHY1SAFCsnMgYgc1HtTcVGoLkmTTyKtOtTATzUw4pKCRaUCotDiqS2BNgpxiYZjzGp/Qm4G2p3ZK+EcozzlgjAJYanOxTscKmoexW5DmCYtplI/VN96yWHjorX5a2o2eiOeHRwCdc8olIkaJFwUKSXI0CkI5lxFhDFK9v3iR5g8lVsOy6BxXkfbsD2+2wfzN6LBNiIsFcr4hRKuxvHDOl0N8ZwwLaU8xI0ckvksK4NsuRMzbVdIylZ2o80dp5cii8EEBOhE6NHSgy1ASgkpYURwwnWBNtCkwRqSWSEnglYWNTSExA2lJK21xwjDY8sIBONCbCdYrIrkqZIgZZAHVa+CPS1o6AKlyPA2dbhsOXmeqvkc0de2O5gnVWbpYQEEEFtMYECjKJIQkrN5/w12lyQgavFng7zHmtKgq7Ko2x2yJ12SreYnK3tLCWuBBHgeYTbnLo+aZJHiB3xv4PGzh/VZLMOEpo7Mf6xvkO8B5hANR4dKPMeUHKNfGXE+GVLUlyJx0mnAtPQghG4XyWBwaN+9MbdHaR2KUbCIyqGwnvE9ilNw6AnShMm+GO5jkcPVSWBR2yp1kitjHBVJ5JkKee4KIwkqzwOTSSVTSB1PJa64SlxFGWcox5bIzW2rrKsmLqc8UPPxVjgMkbHudz58vgrQNRSjR7eZg27V54gFGwAAAUEpBGAiQOCQRlEkINEQl0hSbIhFIqToSHFOILSkORuKJIRHxOCZIKkY134gCqfEcGQuss1sP3XW34FaAolVOqE/UiyNk4dMx0vBEgvRNG7oHMc0++tlDk4SxA/cjd+GQD6hb2kKWd6OmXSL1rbV7nPhwrP/gf9yOk9FwfMebWj1ePyC3aNL7BUh/t1hj4eCnfvPaPSyrLD8IxtrU5x+AV8jVq0lUfYreqtl7kPDZTHH7LB6nc/NSwEYR0tEYqPRQ5N9hIwhSMJxgBGiRphBFGgUEh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08" name="AutoShape 8" descr="data:image/jpeg;base64,/9j/4AAQSkZJRgABAQAAAQABAAD/2wCEAAkGBhQQERASEBAQFRUUEA8VFBAQDw8UDxAQFBQVFRQQFRQYGyYeFxkjGRQUHy8gIycpLCwsFR4xNTAqNSYrLCkBCQoKDgwOGg8PGiwkHyIsKSkqLCwsLCkpLCksLikpKSwsKSwpKSkpLC0sKSwsLCwpKSwsKiwsLCksLCksKSksKf/AABEIAQsAqQMBIgACEQEDEQH/xAAcAAAABwEBAAAAAAAAAAAAAAAAAQIDBAUGBwj/xABDEAABBAAEAwUFBAcFCQEAAAABAAIDEQQFEiEGMVETIkFhcTKBkaGxFGJywQcjJEKCktEzUlNz4RVDY2Sio7LC8DT/xAAaAQABBQEAAAAAAAAAAAAAAAAFAAECAwQG/8QAMxEAAgIBBAAEAwYFBQAAAAAAAAECAxEEEiExBSIyQRNRcRQzUpHR4RVhgbHxI0KhwfD/2gAMAwEAAhEDEQA/AOzokaCiIK0nUjITcr9LSTewJ25p+BC7QtYnNuNZG2Ig1o6uHeWem4nxD/amf6A0PksVuurg8cm6vQ2T+R1dBcry3iiaF1iQkXu1xsH4romT5u3Ex62bEbOb4tKnRq4Xdd/JkL9JOjl9FjaCJC1rMgaCJBIQdoIlFzPM2YeMyPOw5DxcegUW1FZY6i5PCJlolzLHcczvdbH6G3s1tfM+KPD8dYhvtODvxNCw/wAQqzg3/wAPtxk6agstlnGgkoSMA6uadvgtNFKHAFpsHkVrhZGxZizHOuUOJIWghaCmVgpBAI0hAQRIJCAiKNEnHMPxNlYa8nSOo2WYmhB5j4LquOwLZW08e/xCxWbcIPh7WUSBzAG6WaSHDqSUA1uksTc4dBzR6uGFGfZjpoTG4eLSdnDw9VreAcSRiXx3sYnOrzaRR+az08osMI9pWPBZLMzYPB0Mo+QP5LPopZtizXrI5qf0Oolcd454nzPDTSlzpYoDO9kTwGhrgNwAR5C12FUHGPCjMxhZHK97BE90gLACSdDm0b8N11K7OUnDesHEG/pDxbnhv2ubUSABrItx2C3eDwGeAtsyUCLD54+V7+KwGK4Dkikw0okYdbO2axrXbNZ36J+S9E5Zje2hilqu0jY/T01AGvmpSl8iC0+3lt/mSgsD+kPGuMrYxdNjL68yf9FvlznjM6sZI3/gsHxCH694qCmgSdqMxho+0cADQIuzybtvasYQGbbO8yFHgc2y1v7tX1tWOGyWeYxmGMOYXua55NaKFrm0pyltguToZuMVmXRPybL+0cKHtH5LocEIY0NHIClV5HknYAFxBdXhyCtqXSaSl1wzLs5zV3KyeI9CkEQRrYYwBHaII6TCCQKNEnEEgggkOEmMXCJGPYf3muHvI2+afVdnucswkRlf1AAH7zzyCaWGsP8AmPHOeDluYxFskd82vIP0Vvw1FWNhf5uHxYQqjG5h9p1S6Q0mS6HIbqzyqbRLE7o9vw8fzXKQ/wBO5Y9mdVPM6Xn5HTUUo7rvwu+hRprHYgRxyPeaayN7nHyDST9F1vZynRz3DYZskmDa5w2wcgP3S6M1fzW44dbWEwwHhBGPg0BecYOP39s06e5s0Vd1Wm79F6L4bd+yYX/Ij+gTNbWSbyizXNOK5P2+b8EQP8q6WVyvPsRrxuKI5B1e5rQh3iLxUEPDVm3+hU5c23yn7/0C63w/hOyw8bfGtR9XbrlOUENpxFjtLI6i+XwXW8rzFk7NUZ8i3xaeiyeGRTnKT+hq8Uk8KK6JiNBBHAGBGiRpDAQQQSEAoIFEkICCCJIQCoeaYETRuY4A2LFjkRyKmJEkoHMge9KSTWGSi2nlHLswwWgPbQHoKtMYfvaaNbt9R3qV5xTK3tTpPtDmsvPATG4bjnRHNcndFQtwdVS/iVZOuZbKXRRk+LBvR38L+ScxTWlj2uogseCDyIIIIXH6m7JhbNISRuHSkMaPDbdV8+X4gjUcQwjo3WT8bR9any8ICvR5ly/+DGRZGxkmt/LU6mahQIJ2PkvSPCT9WBwh6wR8uXJeecbgnkAU7x5tK0ORR4psbKm0NAADS97TXlWyaGpb5Zffokorbwd7e6gSfAE+4brjTsXqdiJLB1EmxyN7/mpWHnxAa68ZO2mu/wB41zXbclAwOCcIWtPNxB36Gq+Sx+I3KUEi7w+jZJvJZZRhLa30+a6Pw9l4hi5AF258+ixvD2ntGNPKxv6LocTgR3SFLwyCw5lXiVjzsHEEVowjAGACjRIJDCkKRBBIQSCCCQgFMz4lrBZPuTGPzARihz6dFmcZjy47lZ7b41mqqiUyzxmf/wB3ZU2IzMu8VAmxChvxCGWazPuEq9Il7EXPozIWmyCLqiq7B9q1x1HW0itJ2362rGd+pJY1C7b8ybCddSUUgMwxc0AmttwPFLjwugbO5eQSXOI8URffin+MscIj8N55ZHdKbrzUl2Xh7e8R/Luk9mPL/XnSebYVcbsE3DPuRXZc9oprtXrtt59UmV8wcAxoDQ2jYsl3W1YNkKOU2nlbu5HjDA1krHNeXOcTt7lpcLmDm+JWfw5pTI51o0+pcFgz30xm84NfhM95B3x8VbQYlrx3T/VYOPEKfhccWkEFFatbn1Au3RruJskFCy/MRIK8fqpqJxkpLKBsouLwwI0AgnIBJrEz6Gk+ScKqs/kpg9VCyW2LZZXHdJIocfjCSSSqmbEJeIltQnLlr725HS01JIS95KS2C+aMNUuKI9FmjmRok9ow3ChH9l6KWI0YYpuCK95Ddgw6tQ8b96I5e3opuhANUksEXPJEGBbd1vqDveBVp7s05aAKZoWRh0fki7DqpFIUm2ofeMjDhAw0pACNNtG3sYaSE/G9EWogFJPA3ZZYPFFpBC12DxHaMDvj6rCxPWm4fmsOHojWhube0F6ytY3Iu0LRBBFwUEqTiaTutH4ldlZjjVvdgddVI7fy0n+iqvWYNF1DxNGZmO6b0qFJmNHvjY1T27tPvUmOdrhsQfRcjOLydRF8Fll2F1blWrcKqfL5iDSto8VSIabZt6MV27PYbsEEw/B9FL+1JmTEhaJwhgpjKRCfEQo75aT+LxoAVS+a0Nvko8I3VQcuWS+1CHaqGJEYkWbeXbCXrSmuURsicbKnUiLhgssLhHSGmgqwPDklXt6WqvB5u6I200pM3EsrhWqvRbq3p1HzZyY7I3bvL0R5Y9JIKbTbpyeaSZK5kD1WaWG+C9RaXI+x+60vDf73oueZvxI2ARaGmR0ryyMNNN1ivaPgN1tuC8PIHSOmc0ktbQb7LfEgIpoIPcm+PkYdbJbGkaxBAII4BQis3xn7MH+b/wCp/qtIs1xw6o4f89g+IKhb6GWU+tHPpHsBOghlk2CLjJ8dvBSW4BhLXgAGubSa+CLH5bZJHnseSrjE+MH2gSRuLIsLlG1J8M6mOUi3y/DSNcaluztq8Fd4curvVe3JZzLcxdsDRIJsVvV7GwfyWkjd+S008cMzWc8kb/bcdEkPbsT3mHvNBolvVMPz2Hxk0713g5u9X4jzCqsW14ijt4LSx+gaQNDtTas+I2KcxnbdrDvA41PWzwwt0tuxvutkoRa/cyqUsh4nOYXODWzRknYAOFk9KUeXHMaGl0jBq5W4C6511VBmev8AaQYI6+2NBmDhqjJdGCQKuh+abyyIOY9zoe1LYomtZ3b0v1ucRfI2T8Fhs0sX5s/2N1d0usGldjmNNOkYD0Lmg113KU3HMLtIewnfuhwJ257LLZXUjyRhRK2sMNUr49bAG8txv7k3gBtBeHDR9qcftNsug9xqh3hdVuoPRLlJ/wBiavb5/U1xxLQCS5oANE3s09D05hIxebxQmpZGt2ujd1yugsdhcQJYsSx2r9ccO91tLTb5tDtN8wBpVgZC5uKafbjjw0LieZc2UjVfmNJS+xpPl/8AuBvj7ujStx4cxr4wXg8qBHv3RnES7d1nmS6q8vhafJAu68egUN0ULbDiDXMFxP8A9zWWOMvgsfQoYo6iHysBN6Wt3d6lFCfaDI5ZPHVIaZY8N0/hHxEkRtGw56RR96mPmawW4hvqVPPtghwZ7N4wMXl4LG7faXltAtDhHd+e4C6RwY8uD3E82tXNs3mDsbgCN29lizttY0FdN4RHdJqtht0CM6TuOfl/2wZqvRL6mkQtAIUjAHCKzPHjqgiP/MRfVaVZj9IDbwzPKeE/9SruWa2iyn1oy+IO6arZO4gbprwXFz7Otj0Kw0LdV0L60rWKIDl8L2VZh+YVq1bNO3gzXdjeJwbHjS9jSNxRG2/MKIzKo43a2MDTvyJoXQNb+SczXNo8O3XK6hYArcklIw+ObLG2Rh7ruVjelrnuUc+xni4uWPcp8fljCJG71I8vdub1WDt/KNlXvyJvc0PkZTNB0OrWzchrvid1KxufQCQsM0eq6rUOfRPh3RDpztrfughXskvZlTFw52Z/VzzMHc7rXCjp2F7KRLkjHQiG3hodqsEarJJO/wDEVLmxDWNLnuDQPFxoBHBO17Q5jg4dQbHx9yhK65+bP+SSjBPCGsRlbJCwuB7gAFGtgQ4A9d22nv8AZzC6RxbvJoLt/aLDYScTmEcVdrI1l8tRq0/hZ2yNDmEFpFhw5EJKVm1PLwN5c4WMhYqMktpmr2t7qimm4NxJPZxg+BPeKfmjeSNL6/htE7AFxt0j/QGh6JRkvmRYhmFeD+smAHRrWtBG/vRQmEXoDpXWOrrJ+8dlIjyxm1iyBQ1ElTY4w0bAD0ApTcyDMxjpXHH4MlukjD4kht3XgF1HhBpDXF3Mhq5vLvmsI/u4OU/FwC6dw2dnejUZ0nrj9P1Beq9Evr+heBGghSMgcJZ3jq/stj/Fhv01LRKp4m/sD+Jv1ULXiDLKvWjDYo7qPqUjEt3UZcXYvMdZDocgd3grXVQJJoAbnoPEqph9r3qfjIS+N7AaLmEAnkCVq0v8yi/PsYbiTEOxYmlG0UIAb0cSQNvj9FMGPMOUB7TuITR6EvpVOb5LisNh3hzx2IrUGv2O4o17kmCOZ+WYhsgOnQ0w7DdgOo/Q/BHbVHZHDWFJfkCoKSlLjnBncNkLZMDLiCT2gc4jfagRYI87Wr4Jx5kwrdRJLHFtnpsRv71nsBmTG5XMwubq1EBl946y3eumxS8sMkeVyuZdvkoUDdGgaWfUwlbCUZfjwi+iShNSh+Hka4wzl2Jc9kX9lD7Th7LnXV+nRajgrbBQ/wAf/kVgRmUkeGfB2IDXluqQtdqNGwtXwTmxGGkD20yEEh1HvXqJ/JR1dGNNsiuE/wAx9Nane5Sfa9/b9iq4vc7FYsxR79jE7x27oL3n1/otH+jvGa8Lo8Y3kfwu3H5rE5VmkrJZpWRdoZA9ptriBr58vLZXX6NsUWYiWJ22pl6SKOpp5fAlWaml/ZnD8KX7lNFub1N/7mzpLUsJtpTgXNoNMcalpl0gHMgJGGxzZCQ2z50dO3MWrEm+StlOQTmhrmMAa9TIug8DSFwmvfS5rS4cnOHNc9x/DskuNbO2UxsbE1ttrW7ckt35CvFdP4TgEcZa0UBXr6nqUf0couaw/ZArWRlsbfzL8IIBBFwQEqjidlw30e1W9qq4l/sHfiZ9VC30Msq9aMLiX7qM4KRiRumHOXGW9s6yHQcJ3CtGuVZAN1KfLStpeEQsWWDMMMyZhZIA5pqwbo1uq44ZsbBG0U0AgN5ijdj5qRLjFDlltPO1tYQoV4ZlcRwFA55cC9oJvSKr3dFosLhmxsaxjaa0UAEu0oFV2aiyxJSecFtdUIPMVgh5xlQxMTonOIBLTYq9j5pluQtGF+za3aaouFaiL1V05q0QCgr7FFRT4Tz/AFJOuDeWiHkmTMwrCyO6LiSXEWSiw/DkLZziA09oXF2rUeZ57KwalsKXx7G29z57I/DjhLHQb2u20kDrfpQQ+zk+09x5cttwQbTgTjVFNoi8DbcG3xF7k7+dqQxtcgkhOtap8+5FgatfwyLDj6BZRgWv4aI0OA8CPoivh33gO133Zco0SNdCAhKq+JP/AM7/AFb9VaUq3iEfs8noPqFC30MnX6kc/wAVzTEjVInFqO9cXasSZ1tfKHcPI5vKj6qQ6dh9tpHmCo8AScSVKM3FDOKkxcuDjd7MpH4gmnZWfCSM/wAVKK8pouPVLfB9oltkumSHYNwJHdPo4JPZlMWfNLA9fioS2+xYtyHNKNrCmjH5n4pTW+qhwS5H2xlOMi80w1ONcksEGmWEcEYO73EfdAF/FSJXxUNDDYI3c+7+Cq2k9U41XKxJYSKHXl8skulG+3w5IakyE4m3ZE0kLj5ha7hYd2U/f+gCyEfMLY8LD9U49ZHfQIt4b94Dtf8Adl2haJBdAAwlXcQN/Z5fQfUKyKhZw24JfwFQn6WSh6kc9eoblKkOyiWuMv8AUddT6R+FFiQiY5KmFhRXKH6ZAeminJU0qy4U0pYTVp1qQ4ukYSbRhMIWEoJu0tqcZjrU808kw0p4KSK2LCXabBS2lTiVsXFzW24aZUA83OPzWOwrLcFuMmbUTfejXhkfPkFeIS8uCfaK0EaOgUBKjZi24pPwO+ikkJrFNtjx1a76JpdMddnMpzt7lDtScaaBURq4rULzs6+j0IcDlI8FHY1SAFCsnMgYgc1HtTcVGoLkmTTyKtOtTATzUw4pKCRaUCotDiqS2BNgpxiYZjzGp/Qm4G2p3ZK+EcozzlgjAJYanOxTscKmoexW5DmCYtplI/VN96yWHjorX5a2o2eiOeHRwCdc8olIkaJFwUKSXI0CkI5lxFhDFK9v3iR5g8lVsOy6BxXkfbsD2+2wfzN6LBNiIsFcr4hRKuxvHDOl0N8ZwwLaU8xI0ckvksK4NsuRMzbVdIylZ2o80dp5cii8EEBOhE6NHSgy1ASgkpYURwwnWBNtCkwRqSWSEnglYWNTSExA2lJK21xwjDY8sIBONCbCdYrIrkqZIgZZAHVa+CPS1o6AKlyPA2dbhsOXmeqvkc0de2O5gnVWbpYQEEEFtMYECjKJIQkrN5/w12lyQgavFng7zHmtKgq7Ko2x2yJ12SreYnK3tLCWuBBHgeYTbnLo+aZJHiB3xv4PGzh/VZLMOEpo7Mf6xvkO8B5hANR4dKPMeUHKNfGXE+GVLUlyJx0mnAtPQghG4XyWBwaN+9MbdHaR2KUbCIyqGwnvE9ilNw6AnShMm+GO5jkcPVSWBR2yp1kitjHBVJ5JkKee4KIwkqzwOTSSVTSB1PJa64SlxFGWcox5bIzW2rrKsmLqc8UPPxVjgMkbHudz58vgrQNRSjR7eZg27V54gFGwAAAUEpBGAiQOCQRlEkINEQl0hSbIhFIqToSHFOILSkORuKJIRHxOCZIKkY134gCqfEcGQuss1sP3XW34FaAolVOqE/UiyNk4dMx0vBEgvRNG7oHMc0++tlDk4SxA/cjd+GQD6hb2kKWd6OmXSL1rbV7nPhwrP/gf9yOk9FwfMebWj1ePyC3aNL7BUh/t1hj4eCnfvPaPSyrLD8IxtrU5x+AV8jVq0lUfYreqtl7kPDZTHH7LB6nc/NSwEYR0tEYqPRQ5N9hIwhSMJxgBGiRphBFGgUEh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10" name="Picture 10" descr="https://encrypted-tbn2.gstatic.com/images?q=tbn:ANd9GcShc-rooYXumdqs2zT8VnNM5EOW4vY4tAT-x4z5pufCK8QLAVT10g"/>
          <p:cNvPicPr>
            <a:picLocks noChangeAspect="1" noChangeArrowheads="1"/>
          </p:cNvPicPr>
          <p:nvPr/>
        </p:nvPicPr>
        <p:blipFill>
          <a:blip r:embed="rId3" cstate="print"/>
          <a:srcRect/>
          <a:stretch>
            <a:fillRect/>
          </a:stretch>
        </p:blipFill>
        <p:spPr bwMode="auto">
          <a:xfrm>
            <a:off x="4800600" y="4495800"/>
            <a:ext cx="2343150" cy="1952625"/>
          </a:xfrm>
          <a:prstGeom prst="rect">
            <a:avLst/>
          </a:prstGeom>
          <a:noFill/>
        </p:spPr>
      </p:pic>
      <p:pic>
        <p:nvPicPr>
          <p:cNvPr id="9" name="Picture 8" descr="Grenada_Coat_of_Arms.jpg"/>
          <p:cNvPicPr>
            <a:picLocks noChangeAspect="1"/>
          </p:cNvPicPr>
          <p:nvPr/>
        </p:nvPicPr>
        <p:blipFill>
          <a:blip r:embed="rId4"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143000"/>
            <a:ext cx="8305800" cy="5486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smtClean="0">
                <a:ln>
                  <a:noFill/>
                </a:ln>
                <a:solidFill>
                  <a:schemeClr val="tx1"/>
                </a:solidFill>
                <a:effectLst/>
                <a:uLnTx/>
                <a:uFillTx/>
                <a:cs typeface="Arial" pitchFamily="34" charset="0"/>
              </a:rPr>
              <a:t>The names companies give to their products. The ASHRAE number of a certain chemical, such as 11 or 12, often appears in the trade name.</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Algofone</a:t>
            </a:r>
            <a:r>
              <a:rPr kumimoji="0" lang="en-US" sz="2400" b="1" i="0" u="none" strike="noStrike" kern="1200" cap="none" spc="0" normalizeH="0" baseline="0" noProof="0" dirty="0" smtClean="0">
                <a:ln>
                  <a:noFill/>
                </a:ln>
                <a:solidFill>
                  <a:schemeClr val="tx1"/>
                </a:solidFill>
                <a:effectLst/>
                <a:uLnTx/>
                <a:uFillTx/>
                <a:cs typeface="Arial" pitchFamily="34" charset="0"/>
              </a:rPr>
              <a:t> 22</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Arcton</a:t>
            </a:r>
            <a:r>
              <a:rPr kumimoji="0" lang="en-US" sz="2400" b="1" i="0" u="none" strike="noStrike" kern="1200" cap="none" spc="0" normalizeH="0" baseline="0" noProof="0" dirty="0" smtClean="0">
                <a:ln>
                  <a:noFill/>
                </a:ln>
                <a:solidFill>
                  <a:schemeClr val="tx1"/>
                </a:solidFill>
                <a:effectLst/>
                <a:uLnTx/>
                <a:uFillTx/>
                <a:cs typeface="Arial" pitchFamily="34" charset="0"/>
              </a:rPr>
              <a:t> 408 A</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Diaflon</a:t>
            </a:r>
            <a:r>
              <a:rPr kumimoji="0" lang="en-US" sz="2400" b="1" i="0" u="none" strike="noStrike" kern="1200" cap="none" spc="0" normalizeH="0" baseline="0" noProof="0" dirty="0" smtClean="0">
                <a:ln>
                  <a:noFill/>
                </a:ln>
                <a:solidFill>
                  <a:schemeClr val="tx1"/>
                </a:solidFill>
                <a:effectLst/>
                <a:uLnTx/>
                <a:uFillTx/>
                <a:cs typeface="Arial" pitchFamily="34" charset="0"/>
              </a:rPr>
              <a:t> 502</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Forane</a:t>
            </a:r>
            <a:r>
              <a:rPr kumimoji="0" lang="en-US" sz="2400" b="1" i="0" u="none" strike="noStrike" kern="1200" cap="none" spc="0" normalizeH="0" baseline="0" noProof="0" dirty="0" smtClean="0">
                <a:ln>
                  <a:noFill/>
                </a:ln>
                <a:solidFill>
                  <a:schemeClr val="tx1"/>
                </a:solidFill>
                <a:effectLst/>
                <a:uLnTx/>
                <a:uFillTx/>
                <a:cs typeface="Arial" pitchFamily="34" charset="0"/>
              </a:rPr>
              <a:t> 409 A</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Genatron</a:t>
            </a:r>
            <a:r>
              <a:rPr kumimoji="0" lang="en-US" sz="2400" b="1" i="0" u="none" strike="noStrike" kern="1200" cap="none" spc="0" normalizeH="0" baseline="0" noProof="0" dirty="0" smtClean="0">
                <a:ln>
                  <a:noFill/>
                </a:ln>
                <a:solidFill>
                  <a:schemeClr val="tx1"/>
                </a:solidFill>
                <a:effectLst/>
                <a:uLnTx/>
                <a:uFillTx/>
                <a:cs typeface="Arial" pitchFamily="34" charset="0"/>
              </a:rPr>
              <a:t> MP39</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Penngas</a:t>
            </a:r>
            <a:r>
              <a:rPr kumimoji="0" lang="en-US" sz="2400" b="1" i="0" u="none" strike="noStrike" kern="1200" cap="none" spc="0" normalizeH="0" baseline="0" noProof="0" dirty="0" smtClean="0">
                <a:ln>
                  <a:noFill/>
                </a:ln>
                <a:solidFill>
                  <a:schemeClr val="tx1"/>
                </a:solidFill>
                <a:effectLst/>
                <a:uLnTx/>
                <a:uFillTx/>
                <a:cs typeface="Arial" pitchFamily="34" charset="0"/>
              </a:rPr>
              <a:t> 2</a:t>
            </a:r>
          </a:p>
          <a:p>
            <a:pPr marL="742950" marR="0" lvl="1" indent="-285750" algn="l" defTabSz="914400" rtl="0" eaLnBrk="1" fontAlgn="auto" latinLnBrk="0" hangingPunct="1">
              <a:lnSpc>
                <a:spcPct val="100000"/>
              </a:lnSpc>
              <a:spcBef>
                <a:spcPct val="20000"/>
              </a:spcBef>
              <a:spcAft>
                <a:spcPts val="0"/>
              </a:spcAft>
              <a:buClr>
                <a:srgbClr val="C00000"/>
              </a:buClr>
              <a:buSzTx/>
              <a:buFont typeface="Wingdings" pitchFamily="2" charset="2"/>
              <a:buChar char="ü"/>
              <a:tabLst/>
              <a:defRPr/>
            </a:pPr>
            <a:r>
              <a:rPr kumimoji="0" lang="en-US" sz="2400" b="1" i="0" u="none" strike="noStrike" kern="1200" cap="none" spc="0" normalizeH="0" baseline="0" noProof="0" dirty="0" err="1" smtClean="0">
                <a:ln>
                  <a:noFill/>
                </a:ln>
                <a:solidFill>
                  <a:schemeClr val="tx1"/>
                </a:solidFill>
                <a:effectLst/>
                <a:uLnTx/>
                <a:uFillTx/>
                <a:cs typeface="Arial" pitchFamily="34" charset="0"/>
              </a:rPr>
              <a:t>Taisoton</a:t>
            </a:r>
            <a:r>
              <a:rPr kumimoji="0" lang="en-US" sz="2400" b="1" i="0" u="none" strike="noStrike" kern="1200" cap="none" spc="0" normalizeH="0" baseline="0" noProof="0" dirty="0" smtClean="0">
                <a:ln>
                  <a:noFill/>
                </a:ln>
                <a:solidFill>
                  <a:schemeClr val="tx1"/>
                </a:solidFill>
                <a:effectLst/>
                <a:uLnTx/>
                <a:uFillTx/>
                <a:cs typeface="Arial" pitchFamily="34" charset="0"/>
              </a:rPr>
              <a:t> 22</a:t>
            </a:r>
          </a:p>
          <a:p>
            <a:pPr marL="742950" lvl="1" indent="-285750">
              <a:spcBef>
                <a:spcPct val="20000"/>
              </a:spcBef>
              <a:buClr>
                <a:srgbClr val="C00000"/>
              </a:buClr>
            </a:pPr>
            <a:endParaRPr lang="en-US" sz="2400" dirty="0" smtClean="0"/>
          </a:p>
          <a:p>
            <a:pPr marL="742950" lvl="1" indent="-285750">
              <a:spcBef>
                <a:spcPct val="20000"/>
              </a:spcBef>
              <a:buClr>
                <a:srgbClr val="C00000"/>
              </a:buClr>
            </a:pPr>
            <a:endParaRPr lang="en-US" sz="2400" b="1" dirty="0" smtClean="0">
              <a:solidFill>
                <a:srgbClr val="FF0000"/>
              </a:solidFill>
            </a:endParaRPr>
          </a:p>
          <a:p>
            <a:pPr marL="742950" marR="0" lvl="1" indent="-285750" algn="l" defTabSz="914400" rtl="0" eaLnBrk="1" fontAlgn="auto" latinLnBrk="0" hangingPunct="1">
              <a:lnSpc>
                <a:spcPct val="100000"/>
              </a:lnSpc>
              <a:spcBef>
                <a:spcPct val="20000"/>
              </a:spcBef>
              <a:spcAft>
                <a:spcPts val="0"/>
              </a:spcAft>
              <a:buClr>
                <a:srgbClr val="C00000"/>
              </a:buClr>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457200" y="122238"/>
            <a:ext cx="7543800" cy="944562"/>
          </a:xfrm>
        </p:spPr>
        <p:txBody>
          <a:bodyPr/>
          <a:lstStyle/>
          <a:p>
            <a:pPr eaLnBrk="1" hangingPunct="1"/>
            <a:r>
              <a:rPr lang="en-US" b="1" dirty="0" smtClean="0">
                <a:solidFill>
                  <a:schemeClr val="tx2"/>
                </a:solidFill>
              </a:rPr>
              <a:t>Trade Names</a:t>
            </a:r>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04800" y="304800"/>
            <a:ext cx="8305800" cy="1066800"/>
          </a:xfrm>
          <a:prstGeom prst="rect">
            <a:avLst/>
          </a:prstGeom>
          <a:noFill/>
          <a:ln w="9525">
            <a:noFill/>
            <a:miter lim="800000"/>
            <a:headEnd/>
            <a:tailEnd/>
          </a:ln>
        </p:spPr>
        <p:txBody>
          <a:bodyPr anchor="ctr"/>
          <a:lstStyle/>
          <a:p>
            <a:pPr algn="ctr"/>
            <a:r>
              <a:rPr lang="en-US" sz="4000" b="1" dirty="0">
                <a:solidFill>
                  <a:schemeClr val="tx2"/>
                </a:solidFill>
              </a:rPr>
              <a:t>Session </a:t>
            </a:r>
            <a:r>
              <a:rPr lang="en-US" sz="4000" b="1" dirty="0" smtClean="0">
                <a:solidFill>
                  <a:schemeClr val="tx2"/>
                </a:solidFill>
              </a:rPr>
              <a:t>7: Support Networks </a:t>
            </a:r>
          </a:p>
          <a:p>
            <a:pPr algn="ctr"/>
            <a:r>
              <a:rPr lang="en-US" sz="4000" b="1" dirty="0" smtClean="0">
                <a:solidFill>
                  <a:schemeClr val="tx2"/>
                </a:solidFill>
              </a:rPr>
              <a:t>&amp; Mechanisms for Customs Officers</a:t>
            </a:r>
          </a:p>
        </p:txBody>
      </p:sp>
      <p:sp>
        <p:nvSpPr>
          <p:cNvPr id="7" name="Rectangle 3"/>
          <p:cNvSpPr txBox="1">
            <a:spLocks noChangeArrowheads="1"/>
          </p:cNvSpPr>
          <p:nvPr/>
        </p:nvSpPr>
        <p:spPr>
          <a:xfrm>
            <a:off x="609600" y="1524000"/>
            <a:ext cx="8001000" cy="3657600"/>
          </a:xfrm>
          <a:prstGeom prst="rect">
            <a:avLst/>
          </a:prstGeom>
          <a:noFill/>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Cooperation with NOUs and other agencies</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Laboratories/destruction facilities</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Regional</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International (e.g. WCO)</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Other (e.g. Industry)</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Tools and Materials available</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GCI Online Training</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Knowledge Check</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434178" name="Picture 2" descr="https://encrypted-tbn2.gstatic.com/images?q=tbn:ANd9GcTYZkRCTBi1ymE6fsZAuQbOG4LBN20E0c91lOZ4M3abx0A3eb1X9w"/>
          <p:cNvPicPr>
            <a:picLocks noChangeAspect="1" noChangeArrowheads="1"/>
          </p:cNvPicPr>
          <p:nvPr/>
        </p:nvPicPr>
        <p:blipFill>
          <a:blip r:embed="rId3" cstate="print"/>
          <a:srcRect/>
          <a:stretch>
            <a:fillRect/>
          </a:stretch>
        </p:blipFill>
        <p:spPr bwMode="auto">
          <a:xfrm>
            <a:off x="5410200" y="4247198"/>
            <a:ext cx="3581400" cy="23726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04800" y="0"/>
            <a:ext cx="8305800" cy="1066800"/>
          </a:xfrm>
          <a:prstGeom prst="rect">
            <a:avLst/>
          </a:prstGeom>
          <a:noFill/>
          <a:ln w="9525">
            <a:noFill/>
            <a:miter lim="800000"/>
            <a:headEnd/>
            <a:tailEnd/>
          </a:ln>
        </p:spPr>
        <p:txBody>
          <a:bodyPr anchor="ctr"/>
          <a:lstStyle/>
          <a:p>
            <a:pPr algn="ctr"/>
            <a:r>
              <a:rPr lang="en-US" sz="4400" b="1" dirty="0">
                <a:solidFill>
                  <a:schemeClr val="tx2"/>
                </a:solidFill>
              </a:rPr>
              <a:t>Session </a:t>
            </a:r>
            <a:r>
              <a:rPr lang="en-US" sz="4400" b="1" dirty="0" smtClean="0">
                <a:solidFill>
                  <a:schemeClr val="tx2"/>
                </a:solidFill>
              </a:rPr>
              <a:t>6: ODS Classification</a:t>
            </a:r>
          </a:p>
        </p:txBody>
      </p:sp>
      <p:sp>
        <p:nvSpPr>
          <p:cNvPr id="7" name="Rectangle 3"/>
          <p:cNvSpPr txBox="1">
            <a:spLocks noChangeArrowheads="1"/>
          </p:cNvSpPr>
          <p:nvPr/>
        </p:nvSpPr>
        <p:spPr>
          <a:xfrm>
            <a:off x="609600" y="1066800"/>
            <a:ext cx="8001000" cy="4038600"/>
          </a:xfrm>
          <a:prstGeom prst="rect">
            <a:avLst/>
          </a:prstGeom>
          <a:no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Harmonized</a:t>
            </a:r>
            <a:r>
              <a:rPr kumimoji="0" lang="en-US" sz="2800" b="1" i="0" u="none" strike="noStrike" kern="1200" cap="none" spc="0" normalizeH="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System (HS) Tariff</a:t>
            </a:r>
            <a:r>
              <a:rPr kumimoji="0" lang="en-US" sz="2800" b="1" i="0" u="none" strike="noStrike" kern="1200" cap="none" spc="0" normalizeH="0" noProof="0" dirty="0" smtClean="0">
                <a:ln>
                  <a:noFill/>
                </a:ln>
                <a:solidFill>
                  <a:schemeClr val="tx1"/>
                </a:solidFill>
                <a:effectLst/>
                <a:uLnTx/>
                <a:uFillTx/>
                <a:latin typeface="+mn-lt"/>
                <a:ea typeface="+mn-ea"/>
                <a:cs typeface="+mn-cs"/>
              </a:rPr>
              <a:t> Classification</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baseline="0" dirty="0" smtClean="0"/>
              <a:t>Objectives of a correct HS classification</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noProof="0" dirty="0" smtClean="0">
                <a:ln>
                  <a:noFill/>
                </a:ln>
                <a:solidFill>
                  <a:schemeClr val="tx1"/>
                </a:solidFill>
                <a:effectLst/>
                <a:uLnTx/>
                <a:uFillTx/>
                <a:latin typeface="+mn-lt"/>
                <a:ea typeface="+mn-ea"/>
                <a:cs typeface="+mn-cs"/>
              </a:rPr>
              <a:t>New HS codes (2012) for ODS and ODS containing mixtures</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baseline="0" dirty="0" smtClean="0"/>
              <a:t>HS</a:t>
            </a:r>
            <a:r>
              <a:rPr lang="en-US" sz="2800" b="1" dirty="0" smtClean="0"/>
              <a:t> codes for ODS containing equipment</a:t>
            </a:r>
          </a:p>
          <a:p>
            <a:pPr marL="342900" indent="-342900">
              <a:spcBef>
                <a:spcPct val="20000"/>
              </a:spcBef>
              <a:buClr>
                <a:schemeClr val="accent2"/>
              </a:buClr>
              <a:buFont typeface="Wingdings" pitchFamily="2" charset="2"/>
              <a:buChar char="ü"/>
              <a:defRPr/>
            </a:pPr>
            <a:r>
              <a:rPr lang="en-US" sz="2800" b="1" dirty="0" smtClean="0"/>
              <a:t>ASHRAE and UN numbers</a:t>
            </a:r>
          </a:p>
          <a:p>
            <a:pPr marL="342900" indent="-342900">
              <a:spcBef>
                <a:spcPct val="20000"/>
              </a:spcBef>
              <a:buClr>
                <a:schemeClr val="accent2"/>
              </a:buClr>
              <a:buFont typeface="Wingdings" pitchFamily="2" charset="2"/>
              <a:buChar char="ü"/>
              <a:defRPr/>
            </a:pPr>
            <a:r>
              <a:rPr lang="en-US" sz="2800" b="1" dirty="0" smtClean="0"/>
              <a:t>ASHRAE Designations for single component</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Chemical Names</a:t>
            </a:r>
          </a:p>
          <a:p>
            <a:pPr marL="342900" indent="-342900">
              <a:spcBef>
                <a:spcPct val="20000"/>
              </a:spcBef>
              <a:buClr>
                <a:schemeClr val="accent2"/>
              </a:buClr>
              <a:buFont typeface="Wingdings" pitchFamily="2" charset="2"/>
              <a:buChar char="ü"/>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CAS Numbers</a:t>
            </a:r>
          </a:p>
          <a:p>
            <a:pPr marL="342900" indent="-342900">
              <a:spcBef>
                <a:spcPct val="20000"/>
              </a:spcBef>
              <a:buClr>
                <a:schemeClr val="accent2"/>
              </a:buClr>
              <a:buFont typeface="Wingdings" pitchFamily="2" charset="2"/>
              <a:buChar char="ü"/>
            </a:pPr>
            <a:r>
              <a:rPr lang="en-US" sz="2800" b="1" dirty="0" smtClean="0"/>
              <a:t>Trade Names</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5474" name="Picture 2" descr="http://mpoverello.files.wordpress.com/2011/03/hs-tariff-books.jpg"/>
          <p:cNvPicPr>
            <a:picLocks noChangeAspect="1" noChangeArrowheads="1"/>
          </p:cNvPicPr>
          <p:nvPr/>
        </p:nvPicPr>
        <p:blipFill>
          <a:blip r:embed="rId2" cstate="print"/>
          <a:srcRect/>
          <a:stretch>
            <a:fillRect/>
          </a:stretch>
        </p:blipFill>
        <p:spPr bwMode="auto">
          <a:xfrm>
            <a:off x="838201" y="5102703"/>
            <a:ext cx="1219199" cy="1526697"/>
          </a:xfrm>
          <a:prstGeom prst="rect">
            <a:avLst/>
          </a:prstGeom>
          <a:noFill/>
        </p:spPr>
      </p:pic>
      <p:pic>
        <p:nvPicPr>
          <p:cNvPr id="105476" name="Picture 4" descr="http://upload.wikimedia.org/wikipedia/en/8/84/ASHRAE_Logo.png"/>
          <p:cNvPicPr>
            <a:picLocks noChangeAspect="1" noChangeArrowheads="1"/>
          </p:cNvPicPr>
          <p:nvPr/>
        </p:nvPicPr>
        <p:blipFill>
          <a:blip r:embed="rId3" cstate="print"/>
          <a:srcRect/>
          <a:stretch>
            <a:fillRect/>
          </a:stretch>
        </p:blipFill>
        <p:spPr bwMode="auto">
          <a:xfrm>
            <a:off x="3352800" y="5562600"/>
            <a:ext cx="1165727" cy="1038226"/>
          </a:xfrm>
          <a:prstGeom prst="rect">
            <a:avLst/>
          </a:prstGeom>
          <a:noFill/>
        </p:spPr>
      </p:pic>
      <p:pic>
        <p:nvPicPr>
          <p:cNvPr id="305154" name="Picture 2" descr="http://upload.wikimedia.org/wikipedia/commons/thumb/a/a4/1,1,1,2-Tetrafluoroethane.svg/120px-1,1,1,2-Tetrafluoroethane.svg.png"/>
          <p:cNvPicPr>
            <a:picLocks noChangeAspect="1" noChangeArrowheads="1"/>
          </p:cNvPicPr>
          <p:nvPr/>
        </p:nvPicPr>
        <p:blipFill>
          <a:blip r:embed="rId4" cstate="print"/>
          <a:srcRect/>
          <a:stretch>
            <a:fillRect/>
          </a:stretch>
        </p:blipFill>
        <p:spPr bwMode="auto">
          <a:xfrm>
            <a:off x="7620000" y="5486400"/>
            <a:ext cx="1143000" cy="990601"/>
          </a:xfrm>
          <a:prstGeom prst="rect">
            <a:avLst/>
          </a:prstGeom>
          <a:noFill/>
        </p:spPr>
      </p:pic>
      <p:pic>
        <p:nvPicPr>
          <p:cNvPr id="305156" name="Picture 4" descr="http://image.made-in-china.com/2f0j00sBvErYyqHgof/Mixed-Refrigerant-HFC-410A-.jpg"/>
          <p:cNvPicPr>
            <a:picLocks noChangeAspect="1" noChangeArrowheads="1"/>
          </p:cNvPicPr>
          <p:nvPr/>
        </p:nvPicPr>
        <p:blipFill>
          <a:blip r:embed="rId5" cstate="print"/>
          <a:srcRect/>
          <a:stretch>
            <a:fillRect/>
          </a:stretch>
        </p:blipFill>
        <p:spPr bwMode="auto">
          <a:xfrm>
            <a:off x="5791200" y="5334000"/>
            <a:ext cx="834332" cy="1379538"/>
          </a:xfrm>
          <a:prstGeom prst="rect">
            <a:avLst/>
          </a:prstGeom>
          <a:noFill/>
        </p:spPr>
      </p:pic>
      <p:pic>
        <p:nvPicPr>
          <p:cNvPr id="9" name="Picture 8" descr="https://encrypted-tbn3.gstatic.com/images?q=tbn:ANd9GcRn_UNZ3iJeHD8uW2ChY0rc6Xoliho8ikkATnkitTO8U2nCkbOA"/>
          <p:cNvPicPr>
            <a:picLocks noChangeAspect="1" noChangeArrowheads="1"/>
          </p:cNvPicPr>
          <p:nvPr/>
        </p:nvPicPr>
        <p:blipFill>
          <a:blip r:embed="rId6"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22238"/>
            <a:ext cx="8229600" cy="1295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Session 8:</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Illegal Trade Prevention Networks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In the</a:t>
            </a:r>
            <a:r>
              <a:rPr kumimoji="0" lang="en-US" sz="4400" b="1" i="0" u="none" strike="noStrike" kern="1200" cap="none" spc="0" normalizeH="0" noProof="0" dirty="0" smtClean="0">
                <a:ln>
                  <a:noFill/>
                </a:ln>
                <a:solidFill>
                  <a:schemeClr val="tx2"/>
                </a:solidFill>
                <a:effectLst/>
                <a:uLnTx/>
                <a:uFillTx/>
                <a:latin typeface="+mj-lt"/>
                <a:ea typeface="+mj-ea"/>
                <a:cs typeface="+mj-cs"/>
              </a:rPr>
              <a:t> Caribbean</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TextBox 5"/>
          <p:cNvSpPr txBox="1"/>
          <p:nvPr/>
        </p:nvSpPr>
        <p:spPr>
          <a:xfrm>
            <a:off x="914400" y="1600200"/>
            <a:ext cx="7772400" cy="5109091"/>
          </a:xfrm>
          <a:prstGeom prst="rect">
            <a:avLst/>
          </a:prstGeom>
          <a:noFill/>
        </p:spPr>
        <p:txBody>
          <a:bodyPr wrap="square" rtlCol="0">
            <a:spAutoFit/>
          </a:bodyPr>
          <a:lstStyle/>
          <a:p>
            <a:pPr lvl="0">
              <a:buFont typeface="Wingdings" pitchFamily="2" charset="2"/>
              <a:buChar char="ü"/>
            </a:pPr>
            <a:r>
              <a:rPr lang="en-US" sz="2800" b="1" dirty="0" smtClean="0"/>
              <a:t>ITPN Overview</a:t>
            </a:r>
          </a:p>
          <a:p>
            <a:pPr lvl="0">
              <a:buFont typeface="Wingdings" pitchFamily="2" charset="2"/>
              <a:buChar char="ü"/>
            </a:pPr>
            <a:r>
              <a:rPr lang="en-GB" sz="2800" b="1" dirty="0" smtClean="0"/>
              <a:t>Development of a Framework for the operation of an ITPN</a:t>
            </a:r>
            <a:endParaRPr lang="en-US" sz="2800" b="1" dirty="0" smtClean="0"/>
          </a:p>
          <a:p>
            <a:pPr>
              <a:buFont typeface="Wingdings" pitchFamily="2" charset="2"/>
              <a:buChar char="ü"/>
            </a:pPr>
            <a:r>
              <a:rPr lang="en-GB" sz="2800" b="1" dirty="0" smtClean="0"/>
              <a:t>RILO Network</a:t>
            </a:r>
            <a:endParaRPr lang="en-US" sz="2800" b="1" dirty="0" smtClean="0"/>
          </a:p>
          <a:p>
            <a:pPr lvl="0">
              <a:buFont typeface="Wingdings" pitchFamily="2" charset="2"/>
              <a:buChar char="ü"/>
            </a:pPr>
            <a:r>
              <a:rPr lang="en-GB" sz="2800" b="1" dirty="0" err="1" smtClean="0"/>
              <a:t>iPIC</a:t>
            </a:r>
            <a:r>
              <a:rPr lang="en-GB" sz="2800" b="1" dirty="0" smtClean="0"/>
              <a:t> - Informal Prior Informed Consent Network</a:t>
            </a:r>
          </a:p>
          <a:p>
            <a:pPr lvl="0">
              <a:buFont typeface="Wingdings" pitchFamily="2" charset="2"/>
              <a:buChar char="ü"/>
            </a:pPr>
            <a:r>
              <a:rPr lang="en-GB" sz="2800" b="1" dirty="0" smtClean="0"/>
              <a:t>Customs Ozone </a:t>
            </a:r>
            <a:r>
              <a:rPr lang="en-GB" sz="2800" b="1" dirty="0" err="1" smtClean="0"/>
              <a:t>Foval</a:t>
            </a:r>
            <a:r>
              <a:rPr lang="en-GB" sz="2800" b="1" dirty="0" smtClean="0"/>
              <a:t> Points</a:t>
            </a:r>
          </a:p>
          <a:p>
            <a:pPr lvl="0">
              <a:buFont typeface="Wingdings" pitchFamily="2" charset="2"/>
              <a:buChar char="ü"/>
            </a:pPr>
            <a:r>
              <a:rPr lang="en-GB" sz="2800" b="1" dirty="0" smtClean="0"/>
              <a:t>MOU for Agency Data Exchange</a:t>
            </a:r>
            <a:endParaRPr lang="en-US" sz="2800" b="1" dirty="0" smtClean="0"/>
          </a:p>
          <a:p>
            <a:pPr lvl="0">
              <a:buFont typeface="Wingdings" pitchFamily="2" charset="2"/>
              <a:buChar char="ü"/>
            </a:pPr>
            <a:r>
              <a:rPr lang="en-GB" sz="2800" b="1" dirty="0" smtClean="0"/>
              <a:t>RCS System</a:t>
            </a:r>
          </a:p>
          <a:p>
            <a:pPr lvl="0">
              <a:buFont typeface="Wingdings" pitchFamily="2" charset="2"/>
              <a:buChar char="ü"/>
            </a:pPr>
            <a:r>
              <a:rPr lang="en-GB" sz="2800" b="1" dirty="0" smtClean="0"/>
              <a:t>e-</a:t>
            </a:r>
            <a:r>
              <a:rPr lang="en-GB" sz="2800" b="1" dirty="0" err="1" smtClean="0"/>
              <a:t>SeaClear</a:t>
            </a:r>
            <a:r>
              <a:rPr lang="en-GB" sz="2800" b="1" dirty="0" smtClean="0"/>
              <a:t> System</a:t>
            </a:r>
            <a:endParaRPr lang="en-US" sz="2800" b="1" dirty="0" smtClean="0"/>
          </a:p>
          <a:p>
            <a:pPr lvl="0">
              <a:buFont typeface="Wingdings" pitchFamily="2" charset="2"/>
              <a:buChar char="ü"/>
            </a:pPr>
            <a:r>
              <a:rPr lang="en-GB" sz="2800" b="1" dirty="0" smtClean="0"/>
              <a:t>Discussion</a:t>
            </a:r>
          </a:p>
          <a:p>
            <a:pPr lvl="0">
              <a:buFont typeface="Wingdings" pitchFamily="2" charset="2"/>
              <a:buChar char="ü"/>
            </a:pPr>
            <a:r>
              <a:rPr lang="en-GB" sz="2800" b="1" dirty="0" smtClean="0"/>
              <a:t>Conclusions</a:t>
            </a:r>
            <a:endParaRPr lang="en-US" sz="2800" b="1" dirty="0" smtClean="0"/>
          </a:p>
          <a:p>
            <a:endParaRPr lang="en-US" dirty="0"/>
          </a:p>
        </p:txBody>
      </p:sp>
      <p:pic>
        <p:nvPicPr>
          <p:cNvPr id="387074" name="Picture 2" descr="http://annemariecross.com/wp-content/uploads/2010/03/PeopleNetworks.jpg"/>
          <p:cNvPicPr>
            <a:picLocks noChangeAspect="1" noChangeArrowheads="1"/>
          </p:cNvPicPr>
          <p:nvPr/>
        </p:nvPicPr>
        <p:blipFill>
          <a:blip r:embed="rId2" cstate="print"/>
          <a:srcRect/>
          <a:stretch>
            <a:fillRect/>
          </a:stretch>
        </p:blipFill>
        <p:spPr bwMode="auto">
          <a:xfrm>
            <a:off x="5638800" y="4761139"/>
            <a:ext cx="3505200" cy="2096861"/>
          </a:xfrm>
          <a:prstGeom prst="rect">
            <a:avLst/>
          </a:prstGeom>
          <a:noFill/>
        </p:spPr>
      </p:pic>
      <p:pic>
        <p:nvPicPr>
          <p:cNvPr id="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81000" y="1447800"/>
            <a:ext cx="8534400" cy="4495800"/>
          </a:xfrm>
        </p:spPr>
        <p:txBody>
          <a:bodyPr>
            <a:normAutofit fontScale="85000" lnSpcReduction="10000"/>
          </a:bodyPr>
          <a:lstStyle/>
          <a:p>
            <a:pPr algn="just" eaLnBrk="1" hangingPunct="1"/>
            <a:r>
              <a:rPr lang="en-GB" b="1" dirty="0" smtClean="0"/>
              <a:t>Illegal trade in Ozone Depleting Substances (ODSs) is an international problem. </a:t>
            </a:r>
          </a:p>
          <a:p>
            <a:pPr algn="just" eaLnBrk="1" hangingPunct="1"/>
            <a:r>
              <a:rPr lang="en-GB" b="1" dirty="0" smtClean="0"/>
              <a:t>It threatens human health and the environment and directly results in the loss of revenue for governments. </a:t>
            </a:r>
          </a:p>
          <a:p>
            <a:pPr algn="just" eaLnBrk="1" hangingPunct="1"/>
            <a:r>
              <a:rPr lang="en-US" b="1" dirty="0" smtClean="0"/>
              <a:t>An Illegal Trade Prevention Network (ITPN) to improve the coordination of border monitoring and information sharing among enforcement agencies and National Ozone Offices </a:t>
            </a:r>
            <a:r>
              <a:rPr lang="en-GB" b="1" dirty="0" smtClean="0"/>
              <a:t>has long been identified as the most effective way to address the control and monitoring of trans-boundary movement of ODS within the Caribbean region. </a:t>
            </a:r>
          </a:p>
        </p:txBody>
      </p:sp>
      <p:sp>
        <p:nvSpPr>
          <p:cNvPr id="4" name="Rectangle 2"/>
          <p:cNvSpPr txBox="1">
            <a:spLocks noChangeArrowheads="1"/>
          </p:cNvSpPr>
          <p:nvPr/>
        </p:nvSpPr>
        <p:spPr>
          <a:xfrm>
            <a:off x="457200" y="228600"/>
            <a:ext cx="8382000" cy="944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ITPN</a:t>
            </a:r>
            <a:r>
              <a:rPr kumimoji="0" lang="en-US" sz="4400" b="1" i="0" u="none" strike="noStrike" kern="1200" cap="none" spc="0" normalizeH="0" noProof="0" dirty="0" smtClean="0">
                <a:ln>
                  <a:noFill/>
                </a:ln>
                <a:solidFill>
                  <a:schemeClr val="tx2"/>
                </a:solidFill>
                <a:effectLst/>
                <a:uLnTx/>
                <a:uFillTx/>
                <a:latin typeface="+mj-lt"/>
                <a:ea typeface="+mj-ea"/>
                <a:cs typeface="+mj-cs"/>
              </a:rPr>
              <a:t> Overview</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371600"/>
            <a:ext cx="8458200" cy="4800600"/>
          </a:xfrm>
        </p:spPr>
        <p:txBody>
          <a:bodyPr>
            <a:noAutofit/>
          </a:bodyPr>
          <a:lstStyle/>
          <a:p>
            <a:pPr marL="274320" indent="-274320" algn="just" eaLnBrk="1" fontAlgn="auto" hangingPunct="1">
              <a:spcAft>
                <a:spcPts val="0"/>
              </a:spcAft>
              <a:buClr>
                <a:schemeClr val="tx1"/>
              </a:buClr>
              <a:buFont typeface="Wingdings 2"/>
              <a:buChar char=""/>
              <a:defRPr/>
            </a:pPr>
            <a:r>
              <a:rPr lang="en-GB" sz="2400" b="1" dirty="0" smtClean="0"/>
              <a:t>Illegal trade in ODS is a major compliance management risk for the Parties to the Montreal Protocol. </a:t>
            </a:r>
          </a:p>
          <a:p>
            <a:pPr marL="274320" indent="-274320" algn="just" eaLnBrk="1" fontAlgn="auto" hangingPunct="1">
              <a:spcAft>
                <a:spcPts val="0"/>
              </a:spcAft>
              <a:buClr>
                <a:schemeClr val="tx1"/>
              </a:buClr>
              <a:buFont typeface="Wingdings 2"/>
              <a:buChar char=""/>
              <a:defRPr/>
            </a:pPr>
            <a:r>
              <a:rPr lang="en-GB" sz="2400" b="1" dirty="0" smtClean="0"/>
              <a:t>Regulations governing the movement of imports, exports and re-exports exist in individual countries; however, a network to </a:t>
            </a:r>
            <a:r>
              <a:rPr lang="en-GB" sz="2400" i="1" dirty="0" smtClean="0"/>
              <a:t>effectively share information</a:t>
            </a:r>
            <a:r>
              <a:rPr lang="en-GB" sz="2400" dirty="0" smtClean="0"/>
              <a:t> </a:t>
            </a:r>
            <a:r>
              <a:rPr lang="en-GB" sz="2400" b="1" dirty="0" smtClean="0"/>
              <a:t>between countries in order to monitor, control and prevent the illegal trade in ODS, does not. </a:t>
            </a:r>
          </a:p>
          <a:p>
            <a:pPr marL="274320" indent="-274320" algn="just" eaLnBrk="1" fontAlgn="auto" hangingPunct="1">
              <a:spcAft>
                <a:spcPts val="0"/>
              </a:spcAft>
              <a:buClr>
                <a:schemeClr val="tx1"/>
              </a:buClr>
              <a:buFont typeface="Wingdings 2"/>
              <a:buChar char=""/>
              <a:defRPr/>
            </a:pPr>
            <a:r>
              <a:rPr lang="en-GB" sz="2400" b="1" dirty="0" smtClean="0"/>
              <a:t>Frontline Intelligence networks within the region have worked effectively in curbing the illegal trade in narcotics primarily through the timely exchange of information. These resources along with the spirit of international co-operation and shared responsibility have been identified as major components to be employed in the establishment of an ITPN for ODS and other Chemical </a:t>
            </a:r>
            <a:r>
              <a:rPr lang="en-GB" sz="2400" b="1" dirty="0" err="1" smtClean="0"/>
              <a:t>MEAs</a:t>
            </a:r>
            <a:r>
              <a:rPr lang="en-GB" sz="2400" b="1" dirty="0" smtClean="0"/>
              <a:t>.</a:t>
            </a:r>
            <a:endParaRPr lang="en-US" sz="2400" b="1" dirty="0"/>
          </a:p>
        </p:txBody>
      </p:sp>
      <p:sp>
        <p:nvSpPr>
          <p:cNvPr id="6" name="Rectangle 2"/>
          <p:cNvSpPr txBox="1">
            <a:spLocks noChangeArrowheads="1"/>
          </p:cNvSpPr>
          <p:nvPr/>
        </p:nvSpPr>
        <p:spPr>
          <a:xfrm>
            <a:off x="457200" y="228600"/>
            <a:ext cx="8382000" cy="944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ITPN</a:t>
            </a:r>
            <a:r>
              <a:rPr kumimoji="0" lang="en-US" sz="4400" b="1" i="0" u="none" strike="noStrike" kern="1200" cap="none" spc="0" normalizeH="0" noProof="0" dirty="0" smtClean="0">
                <a:ln>
                  <a:noFill/>
                </a:ln>
                <a:solidFill>
                  <a:schemeClr val="tx2"/>
                </a:solidFill>
                <a:effectLst/>
                <a:uLnTx/>
                <a:uFillTx/>
                <a:latin typeface="+mj-lt"/>
                <a:ea typeface="+mj-ea"/>
                <a:cs typeface="+mj-cs"/>
              </a:rPr>
              <a:t> Overview</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4"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382000" cy="1143000"/>
          </a:xfrm>
          <a:prstGeom prst="rect">
            <a:avLst/>
          </a:prstGeom>
        </p:spPr>
        <p:txBody>
          <a:bodyPr lIns="0" rIns="0" bIns="0" anchor="b"/>
          <a:lstStyle/>
          <a:p>
            <a:pPr algn="ctr" fontAlgn="auto">
              <a:spcBef>
                <a:spcPts val="0"/>
              </a:spcBef>
              <a:spcAft>
                <a:spcPts val="0"/>
              </a:spcAft>
              <a:defRPr/>
            </a:pPr>
            <a:r>
              <a:rPr lang="en-US" sz="4400" b="1" dirty="0">
                <a:solidFill>
                  <a:schemeClr val="tx2"/>
                </a:solidFill>
                <a:latin typeface="+mj-lt"/>
                <a:cs typeface="+mn-cs"/>
              </a:rPr>
              <a:t>Development of Framework </a:t>
            </a:r>
          </a:p>
          <a:p>
            <a:pPr algn="ctr" fontAlgn="auto">
              <a:spcBef>
                <a:spcPts val="0"/>
              </a:spcBef>
              <a:spcAft>
                <a:spcPts val="0"/>
              </a:spcAft>
              <a:defRPr/>
            </a:pPr>
            <a:r>
              <a:rPr lang="en-US" sz="4400" b="1" dirty="0">
                <a:solidFill>
                  <a:schemeClr val="tx2"/>
                </a:solidFill>
                <a:latin typeface="+mj-lt"/>
                <a:cs typeface="+mn-cs"/>
              </a:rPr>
              <a:t>for the operation of an ITPN</a:t>
            </a:r>
          </a:p>
        </p:txBody>
      </p:sp>
      <p:sp>
        <p:nvSpPr>
          <p:cNvPr id="5" name="Content Placeholder 2"/>
          <p:cNvSpPr>
            <a:spLocks noGrp="1"/>
          </p:cNvSpPr>
          <p:nvPr>
            <p:ph idx="1"/>
          </p:nvPr>
        </p:nvSpPr>
        <p:spPr>
          <a:xfrm>
            <a:off x="381000" y="1676400"/>
            <a:ext cx="8534400" cy="4267200"/>
          </a:xfrm>
        </p:spPr>
        <p:txBody>
          <a:bodyPr>
            <a:normAutofit lnSpcReduction="10000"/>
          </a:bodyPr>
          <a:lstStyle/>
          <a:p>
            <a:pPr marL="274320" indent="-274320" eaLnBrk="1" fontAlgn="auto" hangingPunct="1">
              <a:spcAft>
                <a:spcPts val="0"/>
              </a:spcAft>
              <a:buClr>
                <a:schemeClr val="tx1"/>
              </a:buClr>
              <a:buFont typeface="Wingdings 2"/>
              <a:buChar char=""/>
              <a:defRPr/>
            </a:pPr>
            <a:r>
              <a:rPr lang="en-US" sz="2800" b="1" dirty="0" smtClean="0"/>
              <a:t>Monitoring and Control of Trade Routes</a:t>
            </a:r>
          </a:p>
          <a:p>
            <a:pPr marL="274320" indent="-274320" eaLnBrk="1" fontAlgn="auto" hangingPunct="1">
              <a:spcAft>
                <a:spcPts val="0"/>
              </a:spcAft>
              <a:buClr>
                <a:schemeClr val="tx1"/>
              </a:buClr>
              <a:buFont typeface="Wingdings 2"/>
              <a:buChar char=""/>
              <a:defRPr/>
            </a:pPr>
            <a:r>
              <a:rPr lang="en-US" sz="2800" b="1" dirty="0" smtClean="0"/>
              <a:t>Identify and inform members of Trade routes and trafficking trends – Global, Regional for National Monitoring</a:t>
            </a:r>
          </a:p>
          <a:p>
            <a:pPr lvl="2" indent="-246888" eaLnBrk="1" fontAlgn="auto" hangingPunct="1">
              <a:spcAft>
                <a:spcPts val="0"/>
              </a:spcAft>
              <a:buClr>
                <a:schemeClr val="tx1"/>
              </a:buClr>
              <a:buFont typeface="Wingdings 2"/>
              <a:buChar char=""/>
              <a:defRPr/>
            </a:pPr>
            <a:r>
              <a:rPr lang="en-US" sz="2400" b="1" dirty="0" smtClean="0"/>
              <a:t>Tracking of ODS Shipments</a:t>
            </a:r>
          </a:p>
          <a:p>
            <a:pPr lvl="2" indent="-246888" eaLnBrk="1" fontAlgn="auto" hangingPunct="1">
              <a:spcAft>
                <a:spcPts val="0"/>
              </a:spcAft>
              <a:buClr>
                <a:schemeClr val="tx1"/>
              </a:buClr>
              <a:buFont typeface="Wingdings 2"/>
              <a:buChar char=""/>
              <a:defRPr/>
            </a:pPr>
            <a:r>
              <a:rPr lang="en-US" sz="2400" b="1" dirty="0" smtClean="0"/>
              <a:t>Profiling and Risk Management</a:t>
            </a:r>
          </a:p>
          <a:p>
            <a:pPr lvl="2" indent="-246888" eaLnBrk="1" fontAlgn="auto" hangingPunct="1">
              <a:spcAft>
                <a:spcPts val="0"/>
              </a:spcAft>
              <a:buClr>
                <a:schemeClr val="tx1"/>
              </a:buClr>
              <a:buFont typeface="Wingdings 2"/>
              <a:buChar char=""/>
              <a:defRPr/>
            </a:pPr>
            <a:r>
              <a:rPr lang="en-US" sz="2400" b="1" dirty="0" smtClean="0"/>
              <a:t>Newsletters, Intel. Bulletins, Alerts</a:t>
            </a:r>
          </a:p>
          <a:p>
            <a:pPr lvl="2" indent="-246888" eaLnBrk="1" fontAlgn="auto" hangingPunct="1">
              <a:spcAft>
                <a:spcPts val="0"/>
              </a:spcAft>
              <a:buClr>
                <a:schemeClr val="tx1"/>
              </a:buClr>
              <a:buFont typeface="Wingdings 2"/>
              <a:buChar char=""/>
              <a:defRPr/>
            </a:pPr>
            <a:r>
              <a:rPr lang="en-US" sz="2400" b="1" dirty="0" smtClean="0"/>
              <a:t>Fraud Detection Support </a:t>
            </a:r>
          </a:p>
          <a:p>
            <a:pPr marL="274320" indent="-274320" eaLnBrk="1" fontAlgn="auto" hangingPunct="1">
              <a:spcAft>
                <a:spcPts val="0"/>
              </a:spcAft>
              <a:buClr>
                <a:schemeClr val="tx1"/>
              </a:buClr>
              <a:buFont typeface="Wingdings 2"/>
              <a:buChar char=""/>
              <a:defRPr/>
            </a:pPr>
            <a:r>
              <a:rPr lang="en-US" sz="2800" b="1" dirty="0" smtClean="0"/>
              <a:t>Detection and documentation of </a:t>
            </a:r>
            <a:r>
              <a:rPr lang="en-US" sz="2800" b="1" dirty="0" err="1" smtClean="0"/>
              <a:t>mis</a:t>
            </a:r>
            <a:r>
              <a:rPr lang="en-US" sz="2800" b="1" dirty="0" smtClean="0"/>
              <a:t>-description, Diversions, False Documentation</a:t>
            </a:r>
            <a:endParaRPr lang="en-US" sz="28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8382000" cy="1143000"/>
          </a:xfrm>
          <a:prstGeom prst="rect">
            <a:avLst/>
          </a:prstGeom>
        </p:spPr>
        <p:txBody>
          <a:bodyPr lIns="0" rIns="0" bIns="0" anchor="b"/>
          <a:lstStyle/>
          <a:p>
            <a:pPr algn="ctr" fontAlgn="auto">
              <a:spcBef>
                <a:spcPts val="0"/>
              </a:spcBef>
              <a:spcAft>
                <a:spcPts val="0"/>
              </a:spcAft>
              <a:defRPr/>
            </a:pPr>
            <a:r>
              <a:rPr lang="en-US" sz="4400" b="1" dirty="0">
                <a:solidFill>
                  <a:schemeClr val="tx2"/>
                </a:solidFill>
                <a:latin typeface="+mj-lt"/>
                <a:cs typeface="+mn-cs"/>
              </a:rPr>
              <a:t>Development of Framework </a:t>
            </a:r>
          </a:p>
          <a:p>
            <a:pPr algn="ctr" fontAlgn="auto">
              <a:spcBef>
                <a:spcPts val="0"/>
              </a:spcBef>
              <a:spcAft>
                <a:spcPts val="0"/>
              </a:spcAft>
              <a:defRPr/>
            </a:pPr>
            <a:r>
              <a:rPr lang="en-US" sz="4400" b="1" dirty="0">
                <a:solidFill>
                  <a:schemeClr val="tx2"/>
                </a:solidFill>
                <a:latin typeface="+mj-lt"/>
                <a:cs typeface="+mn-cs"/>
              </a:rPr>
              <a:t>for the operation of an ITPN</a:t>
            </a:r>
          </a:p>
        </p:txBody>
      </p:sp>
      <p:sp>
        <p:nvSpPr>
          <p:cNvPr id="5" name="Content Placeholder 2"/>
          <p:cNvSpPr>
            <a:spLocks noGrp="1"/>
          </p:cNvSpPr>
          <p:nvPr>
            <p:ph idx="1"/>
          </p:nvPr>
        </p:nvSpPr>
        <p:spPr>
          <a:xfrm>
            <a:off x="381000" y="1828800"/>
            <a:ext cx="8534400" cy="4267200"/>
          </a:xfrm>
        </p:spPr>
        <p:txBody>
          <a:bodyPr>
            <a:normAutofit fontScale="92500" lnSpcReduction="20000"/>
          </a:bodyPr>
          <a:lstStyle/>
          <a:p>
            <a:pPr marL="274320" indent="-274320" algn="just" eaLnBrk="1" fontAlgn="auto" hangingPunct="1">
              <a:spcAft>
                <a:spcPts val="0"/>
              </a:spcAft>
              <a:buClr>
                <a:schemeClr val="tx1"/>
              </a:buClr>
              <a:defRPr/>
            </a:pPr>
            <a:r>
              <a:rPr lang="en-US" sz="2800" b="1" dirty="0" smtClean="0"/>
              <a:t>Intelligence officers in customs divisions are charged with data gathering especially in matters of seizures and other infractions. </a:t>
            </a:r>
          </a:p>
          <a:p>
            <a:pPr marL="274320" indent="-274320" algn="just" eaLnBrk="1" fontAlgn="auto" hangingPunct="1">
              <a:spcAft>
                <a:spcPts val="0"/>
              </a:spcAft>
              <a:buClr>
                <a:schemeClr val="tx1"/>
              </a:buClr>
              <a:defRPr/>
            </a:pPr>
            <a:r>
              <a:rPr lang="en-US" sz="2800" b="1" dirty="0" smtClean="0"/>
              <a:t>These officers share information on illegal trade in ODS with both their regional counterparts and the ozone focal point at Customs who in turn will share information with the National Ozone Unit. </a:t>
            </a:r>
          </a:p>
          <a:p>
            <a:pPr marL="274320" indent="-274320" algn="just" eaLnBrk="1" fontAlgn="auto" hangingPunct="1">
              <a:spcAft>
                <a:spcPts val="0"/>
              </a:spcAft>
              <a:buClr>
                <a:schemeClr val="tx1"/>
              </a:buClr>
              <a:defRPr/>
            </a:pPr>
            <a:r>
              <a:rPr lang="en-US" sz="2800" b="1" dirty="0" smtClean="0"/>
              <a:t>The sharing of information should be based on the </a:t>
            </a:r>
            <a:r>
              <a:rPr lang="en-US" sz="2800" b="1" dirty="0" smtClean="0">
                <a:solidFill>
                  <a:schemeClr val="tx2"/>
                </a:solidFill>
              </a:rPr>
              <a:t>informal </a:t>
            </a:r>
            <a:r>
              <a:rPr lang="en-GB" sz="2800" b="1" dirty="0" smtClean="0">
                <a:solidFill>
                  <a:schemeClr val="tx2"/>
                </a:solidFill>
              </a:rPr>
              <a:t>Prior Informed Consent (</a:t>
            </a:r>
            <a:r>
              <a:rPr lang="en-GB" sz="2800" b="1" dirty="0" err="1" smtClean="0">
                <a:solidFill>
                  <a:schemeClr val="tx2"/>
                </a:solidFill>
              </a:rPr>
              <a:t>iPIC</a:t>
            </a:r>
            <a:r>
              <a:rPr lang="en-GB" sz="2800" b="1" dirty="0" smtClean="0">
                <a:solidFill>
                  <a:schemeClr val="tx2"/>
                </a:solidFill>
              </a:rPr>
              <a:t>)</a:t>
            </a:r>
            <a:r>
              <a:rPr lang="en-GB" sz="2800" b="1" dirty="0" smtClean="0"/>
              <a:t> Procedure for Certain Hazardous Chemicals in International Trade as employed under the Rotterdam Convention and should apply to both imports and exports. (licensing system)</a:t>
            </a:r>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8610600" cy="609600"/>
          </a:xfrm>
          <a:prstGeom prst="rect">
            <a:avLst/>
          </a:prstGeom>
        </p:spPr>
        <p:txBody>
          <a:bodyPr lIns="0" rIns="0" bIns="0" anchor="b"/>
          <a:lstStyle/>
          <a:p>
            <a:pPr algn="ctr" fontAlgn="auto">
              <a:spcAft>
                <a:spcPts val="0"/>
              </a:spcAft>
              <a:defRPr/>
            </a:pPr>
            <a:r>
              <a:rPr lang="en-US" sz="3600" b="1" dirty="0">
                <a:solidFill>
                  <a:schemeClr val="tx2"/>
                </a:solidFill>
                <a:latin typeface="+mj-lt"/>
                <a:cs typeface="+mn-cs"/>
              </a:rPr>
              <a:t>ITPN COMPONENTS </a:t>
            </a:r>
            <a:r>
              <a:rPr lang="en-US" sz="3600" b="1" dirty="0" smtClean="0">
                <a:solidFill>
                  <a:schemeClr val="tx2"/>
                </a:solidFill>
                <a:latin typeface="+mj-lt"/>
                <a:cs typeface="+mn-cs"/>
              </a:rPr>
              <a:t>AND</a:t>
            </a:r>
          </a:p>
          <a:p>
            <a:pPr algn="ctr" fontAlgn="auto">
              <a:spcAft>
                <a:spcPts val="0"/>
              </a:spcAft>
              <a:defRPr/>
            </a:pPr>
            <a:r>
              <a:rPr lang="en-US" sz="3600" b="1" dirty="0" smtClean="0">
                <a:solidFill>
                  <a:schemeClr val="tx2"/>
                </a:solidFill>
                <a:latin typeface="+mj-lt"/>
                <a:cs typeface="+mn-cs"/>
              </a:rPr>
              <a:t> </a:t>
            </a:r>
            <a:r>
              <a:rPr lang="en-US" sz="3600" b="1" dirty="0">
                <a:solidFill>
                  <a:schemeClr val="tx2"/>
                </a:solidFill>
                <a:latin typeface="+mj-lt"/>
                <a:cs typeface="+mn-cs"/>
              </a:rPr>
              <a:t>MODUS OPERANDI</a:t>
            </a:r>
            <a:endParaRPr lang="en-US" sz="3600" dirty="0">
              <a:solidFill>
                <a:schemeClr val="tx2"/>
              </a:solidFill>
              <a:latin typeface="+mj-lt"/>
              <a:ea typeface="+mj-ea"/>
              <a:cs typeface="+mj-cs"/>
            </a:endParaRPr>
          </a:p>
        </p:txBody>
      </p:sp>
      <p:sp>
        <p:nvSpPr>
          <p:cNvPr id="5" name="Content Placeholder 2"/>
          <p:cNvSpPr>
            <a:spLocks noGrp="1"/>
          </p:cNvSpPr>
          <p:nvPr>
            <p:ph idx="1"/>
          </p:nvPr>
        </p:nvSpPr>
        <p:spPr>
          <a:xfrm>
            <a:off x="609600" y="1371600"/>
            <a:ext cx="8229600" cy="4876800"/>
          </a:xfrm>
        </p:spPr>
        <p:txBody>
          <a:bodyPr>
            <a:normAutofit fontScale="92500" lnSpcReduction="20000"/>
          </a:bodyPr>
          <a:lstStyle/>
          <a:p>
            <a:pPr marL="274320" indent="-274320">
              <a:buClr>
                <a:schemeClr val="tx1"/>
              </a:buClr>
              <a:defRPr/>
            </a:pPr>
            <a:r>
              <a:rPr lang="en-US" b="1" dirty="0" smtClean="0"/>
              <a:t>In order to establish a viable network the following components should examined</a:t>
            </a:r>
          </a:p>
          <a:p>
            <a:pPr marL="274320" indent="-274320" eaLnBrk="1" fontAlgn="auto" hangingPunct="1">
              <a:spcAft>
                <a:spcPts val="0"/>
              </a:spcAft>
              <a:buClr>
                <a:schemeClr val="tx1"/>
              </a:buClr>
              <a:buFont typeface="Wingdings 2"/>
              <a:buChar char=""/>
              <a:defRPr/>
            </a:pPr>
            <a:endParaRPr lang="en-US" b="1" dirty="0" smtClean="0"/>
          </a:p>
          <a:p>
            <a:pPr marL="274320" indent="-274320" eaLnBrk="1" fontAlgn="auto" hangingPunct="1">
              <a:spcAft>
                <a:spcPts val="0"/>
              </a:spcAft>
              <a:buClr>
                <a:schemeClr val="tx1"/>
              </a:buClr>
              <a:buFont typeface="Wingdings" pitchFamily="2" charset="2"/>
              <a:buChar char="q"/>
              <a:defRPr/>
            </a:pPr>
            <a:r>
              <a:rPr lang="en-US" b="1" dirty="0" smtClean="0">
                <a:solidFill>
                  <a:schemeClr val="tx2"/>
                </a:solidFill>
              </a:rPr>
              <a:t> Regional Intelligence Liaison Office (RILO)</a:t>
            </a:r>
          </a:p>
          <a:p>
            <a:pPr marL="274320" indent="-274320" eaLnBrk="1" fontAlgn="auto" hangingPunct="1">
              <a:spcAft>
                <a:spcPts val="0"/>
              </a:spcAft>
              <a:buClr>
                <a:schemeClr val="tx1"/>
              </a:buClr>
              <a:buFont typeface="Wingdings" pitchFamily="2" charset="2"/>
              <a:buChar char="q"/>
              <a:defRPr/>
            </a:pPr>
            <a:endParaRPr lang="en-US" b="1" dirty="0" smtClean="0">
              <a:solidFill>
                <a:schemeClr val="tx2"/>
              </a:solidFill>
            </a:endParaRPr>
          </a:p>
          <a:p>
            <a:pPr marL="274320" indent="-274320" eaLnBrk="1" fontAlgn="auto" hangingPunct="1">
              <a:spcAft>
                <a:spcPts val="0"/>
              </a:spcAft>
              <a:buClr>
                <a:schemeClr val="tx1"/>
              </a:buClr>
              <a:buFont typeface="Wingdings" pitchFamily="2" charset="2"/>
              <a:buChar char="q"/>
              <a:defRPr/>
            </a:pPr>
            <a:r>
              <a:rPr lang="en-US" b="1" dirty="0" smtClean="0">
                <a:solidFill>
                  <a:schemeClr val="tx2"/>
                </a:solidFill>
              </a:rPr>
              <a:t> Customs Ozone Focal Point</a:t>
            </a:r>
          </a:p>
          <a:p>
            <a:pPr marL="274320" indent="-274320" eaLnBrk="1" fontAlgn="auto" hangingPunct="1">
              <a:spcAft>
                <a:spcPts val="0"/>
              </a:spcAft>
              <a:buClr>
                <a:schemeClr val="tx1"/>
              </a:buClr>
              <a:buFont typeface="Wingdings" pitchFamily="2" charset="2"/>
              <a:buChar char="q"/>
              <a:defRPr/>
            </a:pPr>
            <a:endParaRPr lang="en-US" b="1" dirty="0" smtClean="0">
              <a:solidFill>
                <a:schemeClr val="tx2"/>
              </a:solidFill>
            </a:endParaRPr>
          </a:p>
          <a:p>
            <a:pPr marL="274320" indent="-274320" eaLnBrk="1" fontAlgn="auto" hangingPunct="1">
              <a:spcAft>
                <a:spcPts val="0"/>
              </a:spcAft>
              <a:buClr>
                <a:schemeClr val="tx1"/>
              </a:buClr>
              <a:buFont typeface="Wingdings" pitchFamily="2" charset="2"/>
              <a:buChar char="q"/>
              <a:defRPr/>
            </a:pPr>
            <a:r>
              <a:rPr lang="en-US" b="1" dirty="0" smtClean="0">
                <a:solidFill>
                  <a:schemeClr val="tx2"/>
                </a:solidFill>
              </a:rPr>
              <a:t> Memorandum of Understanding (MOU) for    Agency Data Exchange to include </a:t>
            </a:r>
            <a:r>
              <a:rPr lang="en-US" b="1" dirty="0" err="1" smtClean="0">
                <a:solidFill>
                  <a:schemeClr val="tx2"/>
                </a:solidFill>
              </a:rPr>
              <a:t>iPIC</a:t>
            </a:r>
            <a:r>
              <a:rPr lang="en-US" b="1" dirty="0" smtClean="0">
                <a:solidFill>
                  <a:schemeClr val="tx2"/>
                </a:solidFill>
              </a:rPr>
              <a:t>  procedure</a:t>
            </a:r>
          </a:p>
          <a:p>
            <a:pPr marL="274320" indent="-274320" eaLnBrk="1" fontAlgn="auto" hangingPunct="1">
              <a:spcAft>
                <a:spcPts val="0"/>
              </a:spcAft>
              <a:buClr>
                <a:schemeClr val="tx1"/>
              </a:buClr>
              <a:buFont typeface="Wingdings" pitchFamily="2" charset="2"/>
              <a:buChar char="q"/>
              <a:defRPr/>
            </a:pPr>
            <a:endParaRPr lang="en-US" b="1" dirty="0" smtClean="0">
              <a:solidFill>
                <a:schemeClr val="tx2"/>
              </a:solidFill>
            </a:endParaRPr>
          </a:p>
          <a:p>
            <a:pPr marL="274320" indent="-274320" eaLnBrk="1" fontAlgn="auto" hangingPunct="1">
              <a:spcAft>
                <a:spcPts val="0"/>
              </a:spcAft>
              <a:buClr>
                <a:schemeClr val="tx1"/>
              </a:buClr>
              <a:buFont typeface="Wingdings" pitchFamily="2" charset="2"/>
              <a:buChar char="q"/>
              <a:defRPr/>
            </a:pPr>
            <a:r>
              <a:rPr lang="en-US" b="1" dirty="0" smtClean="0">
                <a:solidFill>
                  <a:schemeClr val="tx2"/>
                </a:solidFill>
              </a:rPr>
              <a:t> RCS System / E-</a:t>
            </a:r>
            <a:r>
              <a:rPr lang="en-US" b="1" dirty="0" err="1" smtClean="0">
                <a:solidFill>
                  <a:schemeClr val="tx2"/>
                </a:solidFill>
              </a:rPr>
              <a:t>SeaClear</a:t>
            </a:r>
            <a:r>
              <a:rPr lang="en-US" b="1" dirty="0" smtClean="0">
                <a:solidFill>
                  <a:schemeClr val="tx2"/>
                </a:solidFill>
              </a:rPr>
              <a:t> System</a:t>
            </a:r>
            <a:endParaRPr lang="en-US" b="1" dirty="0">
              <a:solidFill>
                <a:schemeClr val="tx2"/>
              </a:solidFill>
            </a:endParaRPr>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8229600" cy="990600"/>
          </a:xfrm>
          <a:prstGeom prst="rect">
            <a:avLst/>
          </a:prstGeom>
        </p:spPr>
        <p:txBody>
          <a:bodyPr lIns="0" rIns="0" bIns="0" anchor="b"/>
          <a:lstStyle/>
          <a:p>
            <a:pPr algn="ctr" fontAlgn="auto">
              <a:spcAft>
                <a:spcPts val="0"/>
              </a:spcAft>
              <a:defRPr/>
            </a:pPr>
            <a:r>
              <a:rPr lang="en-US" sz="3600" b="1" dirty="0">
                <a:solidFill>
                  <a:schemeClr val="tx2"/>
                </a:solidFill>
                <a:latin typeface="+mj-lt"/>
                <a:cs typeface="+mn-cs"/>
              </a:rPr>
              <a:t>Regional Intelligence </a:t>
            </a:r>
            <a:endParaRPr lang="en-US" sz="3600" b="1" dirty="0" smtClean="0">
              <a:solidFill>
                <a:schemeClr val="tx2"/>
              </a:solidFill>
              <a:latin typeface="+mj-lt"/>
              <a:cs typeface="+mn-cs"/>
            </a:endParaRPr>
          </a:p>
          <a:p>
            <a:pPr algn="ctr" fontAlgn="auto">
              <a:spcAft>
                <a:spcPts val="0"/>
              </a:spcAft>
              <a:defRPr/>
            </a:pPr>
            <a:r>
              <a:rPr lang="en-US" sz="3600" b="1" dirty="0" smtClean="0">
                <a:solidFill>
                  <a:schemeClr val="tx2"/>
                </a:solidFill>
                <a:latin typeface="+mj-lt"/>
                <a:cs typeface="+mn-cs"/>
              </a:rPr>
              <a:t>Liaison </a:t>
            </a:r>
            <a:r>
              <a:rPr lang="en-US" sz="3600" b="1" dirty="0">
                <a:solidFill>
                  <a:schemeClr val="tx2"/>
                </a:solidFill>
                <a:latin typeface="+mj-lt"/>
                <a:cs typeface="+mn-cs"/>
              </a:rPr>
              <a:t>Offices (RILO)</a:t>
            </a:r>
            <a:endParaRPr lang="en-US" sz="3600" b="1" dirty="0">
              <a:solidFill>
                <a:schemeClr val="tx2"/>
              </a:solidFill>
              <a:latin typeface="+mj-lt"/>
              <a:ea typeface="+mj-ea"/>
              <a:cs typeface="+mj-cs"/>
            </a:endParaRPr>
          </a:p>
        </p:txBody>
      </p:sp>
      <p:sp>
        <p:nvSpPr>
          <p:cNvPr id="12291" name="Content Placeholder 2"/>
          <p:cNvSpPr>
            <a:spLocks noGrp="1"/>
          </p:cNvSpPr>
          <p:nvPr>
            <p:ph idx="1"/>
          </p:nvPr>
        </p:nvSpPr>
        <p:spPr>
          <a:xfrm>
            <a:off x="381000" y="1371600"/>
            <a:ext cx="8534400" cy="4876800"/>
          </a:xfrm>
        </p:spPr>
        <p:txBody>
          <a:bodyPr>
            <a:normAutofit fontScale="92500"/>
          </a:bodyPr>
          <a:lstStyle/>
          <a:p>
            <a:pPr algn="just" eaLnBrk="1" hangingPunct="1"/>
            <a:r>
              <a:rPr lang="en-US" b="1" dirty="0" smtClean="0"/>
              <a:t>As information and intelligence exchange is one of the pillars of the WCO enforcement strategy, the organization has set up a global network of Regional Intelligence Liaison Offices (RILO). </a:t>
            </a:r>
          </a:p>
          <a:p>
            <a:pPr algn="just" eaLnBrk="1" hangingPunct="1"/>
            <a:r>
              <a:rPr lang="en-US" b="1" dirty="0" smtClean="0"/>
              <a:t>The RILO network currently comprises eleven (11) offices covering the WCO’s six regions. </a:t>
            </a:r>
          </a:p>
          <a:p>
            <a:pPr algn="just" eaLnBrk="1" hangingPunct="1"/>
            <a:r>
              <a:rPr lang="en-US" b="1" dirty="0" smtClean="0"/>
              <a:t>Each RILO is a regional centre for collecting and analyzing data as well as disseminating information on trends, modus operandi, routes and significant cases of fraud. </a:t>
            </a: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7543800" cy="1143000"/>
          </a:xfrm>
          <a:prstGeom prst="rect">
            <a:avLst/>
          </a:prstGeom>
        </p:spPr>
        <p:txBody>
          <a:bodyPr lIns="0" rIns="0" bIns="0" anchor="b"/>
          <a:lstStyle/>
          <a:p>
            <a:pPr algn="ctr" fontAlgn="auto">
              <a:spcBef>
                <a:spcPts val="0"/>
              </a:spcBef>
              <a:spcAft>
                <a:spcPts val="0"/>
              </a:spcAft>
              <a:defRPr/>
            </a:pPr>
            <a:r>
              <a:rPr lang="en-GB" sz="3200" b="1" dirty="0">
                <a:solidFill>
                  <a:schemeClr val="tx2"/>
                </a:solidFill>
                <a:latin typeface="+mj-lt"/>
                <a:cs typeface="+mn-cs"/>
              </a:rPr>
              <a:t>Caribbean RILO </a:t>
            </a:r>
            <a:r>
              <a:rPr lang="en-US" sz="3200" b="1" dirty="0">
                <a:solidFill>
                  <a:schemeClr val="tx2"/>
                </a:solidFill>
                <a:latin typeface="+mj-lt"/>
                <a:cs typeface="+mn-cs"/>
              </a:rPr>
              <a:t>strategic priorities for 2008 – 2018 have been outlined as follows:</a:t>
            </a:r>
          </a:p>
        </p:txBody>
      </p:sp>
      <p:sp>
        <p:nvSpPr>
          <p:cNvPr id="13315" name="Content Placeholder 2"/>
          <p:cNvSpPr>
            <a:spLocks noGrp="1"/>
          </p:cNvSpPr>
          <p:nvPr>
            <p:ph idx="1"/>
          </p:nvPr>
        </p:nvSpPr>
        <p:spPr>
          <a:xfrm>
            <a:off x="381000" y="1752600"/>
            <a:ext cx="8534400" cy="4267200"/>
          </a:xfrm>
        </p:spPr>
        <p:txBody>
          <a:bodyPr>
            <a:normAutofit lnSpcReduction="10000"/>
          </a:bodyPr>
          <a:lstStyle/>
          <a:p>
            <a:pPr algn="just" eaLnBrk="1" hangingPunct="1"/>
            <a:r>
              <a:rPr lang="en-US" sz="2800" b="1" dirty="0" smtClean="0"/>
              <a:t>Capacity Building</a:t>
            </a:r>
          </a:p>
          <a:p>
            <a:pPr algn="just" eaLnBrk="1" hangingPunct="1"/>
            <a:r>
              <a:rPr lang="en-US" sz="2800" b="1" dirty="0" smtClean="0"/>
              <a:t>Promotion of National/Regional/International Inter-Agency Cooperation</a:t>
            </a:r>
          </a:p>
          <a:p>
            <a:pPr lvl="1" algn="just" eaLnBrk="1" hangingPunct="1"/>
            <a:r>
              <a:rPr lang="en-US" b="1" dirty="0" smtClean="0"/>
              <a:t>Environmental Agency-Customs </a:t>
            </a:r>
          </a:p>
          <a:p>
            <a:pPr lvl="1" algn="just" eaLnBrk="1" hangingPunct="1"/>
            <a:r>
              <a:rPr lang="en-US" b="1" dirty="0" smtClean="0"/>
              <a:t>CCLEC-Interpol (MOU)</a:t>
            </a:r>
          </a:p>
          <a:p>
            <a:pPr lvl="1" algn="just"/>
            <a:r>
              <a:rPr lang="en-US" b="1" dirty="0" smtClean="0"/>
              <a:t>CCLEC-ACCP </a:t>
            </a:r>
            <a:r>
              <a:rPr lang="en-US" sz="1500" b="1" dirty="0" smtClean="0"/>
              <a:t>(Association of Caribbean Commissioners of Police)</a:t>
            </a:r>
            <a:r>
              <a:rPr lang="en-US" b="1" dirty="0" smtClean="0"/>
              <a:t>  (MOU)</a:t>
            </a:r>
            <a:endParaRPr lang="en-US" sz="1500" b="1" dirty="0" smtClean="0"/>
          </a:p>
          <a:p>
            <a:pPr lvl="1" algn="just" eaLnBrk="1" hangingPunct="1"/>
            <a:r>
              <a:rPr lang="en-US" b="1" dirty="0" smtClean="0"/>
              <a:t>Customs-Police (MOU)</a:t>
            </a:r>
          </a:p>
          <a:p>
            <a:pPr lvl="1" algn="just" eaLnBrk="1" hangingPunct="1"/>
            <a:r>
              <a:rPr lang="en-US" b="1" dirty="0" smtClean="0"/>
              <a:t>Customs-Trading Public</a:t>
            </a:r>
          </a:p>
          <a:p>
            <a:pPr lvl="1" algn="just" eaLnBrk="1" hangingPunct="1"/>
            <a:r>
              <a:rPr lang="en-US" b="1" dirty="0" smtClean="0"/>
              <a:t>RILO-UNEP</a:t>
            </a: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382000" cy="533400"/>
          </a:xfrm>
          <a:prstGeom prst="rect">
            <a:avLst/>
          </a:prstGeom>
        </p:spPr>
        <p:txBody>
          <a:bodyPr lIns="0" rIns="0" bIns="0" anchor="b"/>
          <a:lstStyle/>
          <a:p>
            <a:pPr algn="ctr" fontAlgn="auto">
              <a:spcBef>
                <a:spcPts val="0"/>
              </a:spcBef>
              <a:spcAft>
                <a:spcPts val="0"/>
              </a:spcAft>
              <a:defRPr/>
            </a:pPr>
            <a:r>
              <a:rPr lang="en-US" sz="3200" b="1" dirty="0">
                <a:solidFill>
                  <a:schemeClr val="tx2"/>
                </a:solidFill>
                <a:latin typeface="+mj-lt"/>
                <a:cs typeface="+mn-cs"/>
              </a:rPr>
              <a:t>Customs Ozone Focal Points</a:t>
            </a:r>
            <a:endParaRPr lang="en-US" sz="3200" dirty="0">
              <a:solidFill>
                <a:schemeClr val="tx2"/>
              </a:solidFill>
              <a:latin typeface="+mj-lt"/>
              <a:cs typeface="+mn-cs"/>
            </a:endParaRPr>
          </a:p>
        </p:txBody>
      </p:sp>
      <p:sp>
        <p:nvSpPr>
          <p:cNvPr id="5" name="Content Placeholder 2"/>
          <p:cNvSpPr>
            <a:spLocks noGrp="1"/>
          </p:cNvSpPr>
          <p:nvPr>
            <p:ph idx="1"/>
          </p:nvPr>
        </p:nvSpPr>
        <p:spPr>
          <a:xfrm>
            <a:off x="304800" y="1219200"/>
            <a:ext cx="8534400" cy="5181600"/>
          </a:xfrm>
        </p:spPr>
        <p:txBody>
          <a:bodyPr>
            <a:normAutofit fontScale="85000" lnSpcReduction="20000"/>
          </a:bodyPr>
          <a:lstStyle/>
          <a:p>
            <a:pPr marL="274320" indent="-274320" algn="just" eaLnBrk="1" fontAlgn="auto" hangingPunct="1">
              <a:spcAft>
                <a:spcPts val="0"/>
              </a:spcAft>
              <a:buClr>
                <a:schemeClr val="tx1"/>
              </a:buClr>
              <a:buFont typeface="Wingdings 2"/>
              <a:buChar char=""/>
              <a:defRPr/>
            </a:pPr>
            <a:r>
              <a:rPr lang="en-US" sz="2800" b="1" dirty="0" smtClean="0"/>
              <a:t>The Customs ozone focal point should be assigned through a Memorandum of Understanding (MOU) to assist in data gathering in a prescribed format for onward transmission to the National Ozone Unit (NOU). </a:t>
            </a:r>
          </a:p>
          <a:p>
            <a:pPr marL="274320" indent="-274320" algn="just" eaLnBrk="1" fontAlgn="auto" hangingPunct="1">
              <a:spcAft>
                <a:spcPts val="0"/>
              </a:spcAft>
              <a:buClr>
                <a:schemeClr val="tx1"/>
              </a:buClr>
              <a:buFont typeface="Wingdings 2"/>
              <a:buChar char=""/>
              <a:defRPr/>
            </a:pPr>
            <a:r>
              <a:rPr lang="en-US" sz="2800" b="1" dirty="0" smtClean="0"/>
              <a:t>At each customs division within the region the Intelligence Officer (RILO) will pass any information in relation to the trans-boundary movement of ODS (imports/exports) to the Customs ozone focal point for onward transmission to the National Ozone Office. </a:t>
            </a:r>
          </a:p>
          <a:p>
            <a:pPr marL="274320" indent="-274320" algn="just" eaLnBrk="1" fontAlgn="auto" hangingPunct="1">
              <a:spcAft>
                <a:spcPts val="0"/>
              </a:spcAft>
              <a:buClr>
                <a:schemeClr val="tx1"/>
              </a:buClr>
              <a:buFont typeface="Wingdings 2"/>
              <a:buChar char=""/>
              <a:defRPr/>
            </a:pPr>
            <a:r>
              <a:rPr lang="en-US" sz="2800" b="1" dirty="0" smtClean="0"/>
              <a:t>It is proposed that information be shared regionally via the existing Internet based RCS System. Additional information extracted from customs systems for exchange with other agencies can be sent via e-mail. </a:t>
            </a:r>
          </a:p>
          <a:p>
            <a:pPr marL="274320" indent="-274320" algn="just" eaLnBrk="1" fontAlgn="auto" hangingPunct="1">
              <a:spcAft>
                <a:spcPts val="0"/>
              </a:spcAft>
              <a:buClr>
                <a:schemeClr val="tx1"/>
              </a:buClr>
              <a:buFont typeface="Wingdings 2"/>
              <a:buChar char=""/>
              <a:defRPr/>
            </a:pPr>
            <a:r>
              <a:rPr lang="en-US" sz="2800" b="1" dirty="0" smtClean="0"/>
              <a:t>Conditions/parameters for regional customs information exchange are to be established within the MOU mentioned above.</a:t>
            </a:r>
            <a:endParaRPr lang="en-US" sz="28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7924800" cy="1066800"/>
          </a:xfrm>
          <a:prstGeom prst="rect">
            <a:avLst/>
          </a:prstGeom>
        </p:spPr>
        <p:txBody>
          <a:bodyPr lIns="0" rIns="0" bIns="0" anchor="b"/>
          <a:lstStyle/>
          <a:p>
            <a:pPr algn="ctr" fontAlgn="auto">
              <a:spcBef>
                <a:spcPts val="0"/>
              </a:spcBef>
              <a:spcAft>
                <a:spcPts val="0"/>
              </a:spcAft>
              <a:defRPr/>
            </a:pPr>
            <a:r>
              <a:rPr lang="en-US" sz="3600" b="1" dirty="0">
                <a:solidFill>
                  <a:schemeClr val="tx2"/>
                </a:solidFill>
                <a:latin typeface="+mj-lt"/>
                <a:cs typeface="+mn-cs"/>
              </a:rPr>
              <a:t>Memorandum of Understanding (MOU) </a:t>
            </a:r>
          </a:p>
          <a:p>
            <a:pPr algn="ctr" fontAlgn="auto">
              <a:spcBef>
                <a:spcPts val="0"/>
              </a:spcBef>
              <a:spcAft>
                <a:spcPts val="0"/>
              </a:spcAft>
              <a:defRPr/>
            </a:pPr>
            <a:r>
              <a:rPr lang="en-US" sz="3600" b="1" dirty="0">
                <a:solidFill>
                  <a:schemeClr val="tx2"/>
                </a:solidFill>
                <a:latin typeface="+mj-lt"/>
                <a:cs typeface="+mn-cs"/>
              </a:rPr>
              <a:t>for Agency Data Exchange</a:t>
            </a:r>
            <a:endParaRPr lang="en-US" sz="3600" dirty="0">
              <a:solidFill>
                <a:schemeClr val="tx2"/>
              </a:solidFill>
              <a:latin typeface="+mj-lt"/>
              <a:cs typeface="+mn-cs"/>
            </a:endParaRPr>
          </a:p>
        </p:txBody>
      </p:sp>
      <p:sp>
        <p:nvSpPr>
          <p:cNvPr id="18435" name="Content Placeholder 2"/>
          <p:cNvSpPr>
            <a:spLocks noGrp="1"/>
          </p:cNvSpPr>
          <p:nvPr>
            <p:ph idx="1"/>
          </p:nvPr>
        </p:nvSpPr>
        <p:spPr>
          <a:xfrm>
            <a:off x="381000" y="1752600"/>
            <a:ext cx="8534400" cy="3657600"/>
          </a:xfrm>
        </p:spPr>
        <p:txBody>
          <a:bodyPr/>
          <a:lstStyle/>
          <a:p>
            <a:pPr algn="just" eaLnBrk="1" hangingPunct="1"/>
            <a:r>
              <a:rPr lang="en-US" sz="2800" b="1" dirty="0" smtClean="0"/>
              <a:t>A Memorandum of Understanding should be established to govern the terms under which information is shared between agencies. </a:t>
            </a:r>
          </a:p>
          <a:p>
            <a:pPr algn="just" eaLnBrk="1" hangingPunct="1"/>
            <a:endParaRPr lang="en-US" sz="2800" b="1" dirty="0" smtClean="0"/>
          </a:p>
          <a:p>
            <a:pPr algn="just" eaLnBrk="1" hangingPunct="1"/>
            <a:r>
              <a:rPr lang="en-US" sz="2800" b="1" dirty="0" smtClean="0"/>
              <a:t>Operational details and the prescribed format for cross boundary data exchange along with the legal framework should also be included.</a:t>
            </a: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HS Tariff Classification</a:t>
            </a:r>
            <a:endParaRPr lang="en-US" dirty="0"/>
          </a:p>
        </p:txBody>
      </p:sp>
      <p:sp>
        <p:nvSpPr>
          <p:cNvPr id="4" name="TextBox 3"/>
          <p:cNvSpPr txBox="1"/>
          <p:nvPr/>
        </p:nvSpPr>
        <p:spPr>
          <a:xfrm>
            <a:off x="457200" y="1600200"/>
            <a:ext cx="8305801" cy="4678204"/>
          </a:xfrm>
          <a:prstGeom prst="rect">
            <a:avLst/>
          </a:prstGeom>
          <a:noFill/>
        </p:spPr>
        <p:txBody>
          <a:bodyPr wrap="square" rtlCol="0">
            <a:spAutoFit/>
          </a:bodyPr>
          <a:lstStyle/>
          <a:p>
            <a:r>
              <a:rPr lang="en-US" sz="2000" dirty="0" smtClean="0">
                <a:latin typeface="Arial" pitchFamily="34" charset="0"/>
                <a:cs typeface="Arial" pitchFamily="34" charset="0"/>
              </a:rPr>
              <a:t>The Harmonized Commodity Description and Coding System (or Harmonized System), is a system for classifying goods in International trade.</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How to Read Tariff Numbers</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The first six digits of the HS number classify the goods Internationally.</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Example:</a:t>
            </a:r>
            <a:r>
              <a:rPr lang="en-US" sz="2000" dirty="0" smtClean="0">
                <a:latin typeface="Arial" pitchFamily="34" charset="0"/>
                <a:cs typeface="Arial" pitchFamily="34" charset="0"/>
              </a:rPr>
              <a:t> Tariff classification 3208.10</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32</a:t>
            </a:r>
            <a:r>
              <a:rPr lang="en-US" sz="2000" dirty="0" smtClean="0">
                <a:latin typeface="Arial" pitchFamily="34" charset="0"/>
                <a:cs typeface="Arial" pitchFamily="34" charset="0"/>
              </a:rPr>
              <a:t> - First two digits are the chapter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3208 </a:t>
            </a:r>
            <a:r>
              <a:rPr lang="en-US" sz="2000" dirty="0" smtClean="0">
                <a:latin typeface="Arial" pitchFamily="34" charset="0"/>
                <a:cs typeface="Arial" pitchFamily="34" charset="0"/>
              </a:rPr>
              <a:t>- Third and fourth digits are the header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3208.10</a:t>
            </a:r>
            <a:r>
              <a:rPr lang="en-US" sz="2000" dirty="0" smtClean="0">
                <a:latin typeface="Arial" pitchFamily="34" charset="0"/>
                <a:cs typeface="Arial" pitchFamily="34" charset="0"/>
              </a:rPr>
              <a:t> - Fifth and sixth digits are the </a:t>
            </a:r>
            <a:r>
              <a:rPr lang="en-US" sz="2000" dirty="0" err="1" smtClean="0">
                <a:latin typeface="Arial" pitchFamily="34" charset="0"/>
                <a:cs typeface="Arial" pitchFamily="34" charset="0"/>
              </a:rPr>
              <a:t>subheader</a:t>
            </a:r>
            <a:endParaRPr lang="en-US" sz="2000" dirty="0" smtClean="0">
              <a:latin typeface="Arial" pitchFamily="34" charset="0"/>
              <a:cs typeface="Arial" pitchFamily="34" charset="0"/>
            </a:endParaRPr>
          </a:p>
          <a:p>
            <a:endParaRPr lang="en-US" dirty="0"/>
          </a:p>
        </p:txBody>
      </p:sp>
      <p:pic>
        <p:nvPicPr>
          <p:cNvPr id="349186" name="Picture 2" descr="http://morethanshipping.com/wp-content/uploads/2012/05/worldhscode.jpg"/>
          <p:cNvPicPr>
            <a:picLocks noChangeAspect="1" noChangeArrowheads="1"/>
          </p:cNvPicPr>
          <p:nvPr/>
        </p:nvPicPr>
        <p:blipFill>
          <a:blip r:embed="rId2" cstate="print"/>
          <a:srcRect/>
          <a:stretch>
            <a:fillRect/>
          </a:stretch>
        </p:blipFill>
        <p:spPr bwMode="auto">
          <a:xfrm>
            <a:off x="6553200" y="4114800"/>
            <a:ext cx="2381250" cy="2381250"/>
          </a:xfrm>
          <a:prstGeom prst="rect">
            <a:avLst/>
          </a:prstGeom>
          <a:noFill/>
        </p:spPr>
      </p:pic>
      <p:pic>
        <p:nvPicPr>
          <p:cNvPr id="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7467600" cy="1066800"/>
          </a:xfrm>
          <a:prstGeom prst="rect">
            <a:avLst/>
          </a:prstGeom>
        </p:spPr>
        <p:txBody>
          <a:bodyPr lIns="0" rIns="0" bIns="0" anchor="b"/>
          <a:lstStyle/>
          <a:p>
            <a:pPr algn="ctr" fontAlgn="auto">
              <a:spcBef>
                <a:spcPts val="0"/>
              </a:spcBef>
              <a:spcAft>
                <a:spcPts val="0"/>
              </a:spcAft>
              <a:defRPr/>
            </a:pPr>
            <a:r>
              <a:rPr lang="en-GB" sz="4000" b="1" dirty="0">
                <a:solidFill>
                  <a:schemeClr val="tx2"/>
                </a:solidFill>
                <a:latin typeface="+mj-lt"/>
                <a:cs typeface="+mn-cs"/>
              </a:rPr>
              <a:t>informal Prior Informed Consent-</a:t>
            </a:r>
            <a:r>
              <a:rPr lang="en-GB" sz="4000" b="1" dirty="0" err="1">
                <a:solidFill>
                  <a:schemeClr val="tx2"/>
                </a:solidFill>
                <a:latin typeface="+mj-lt"/>
                <a:cs typeface="+mn-cs"/>
              </a:rPr>
              <a:t>iPIC</a:t>
            </a:r>
            <a:endParaRPr lang="en-US" sz="4000" b="1" dirty="0">
              <a:solidFill>
                <a:schemeClr val="tx2"/>
              </a:solidFill>
              <a:latin typeface="+mj-lt"/>
              <a:cs typeface="+mn-cs"/>
            </a:endParaRPr>
          </a:p>
        </p:txBody>
      </p:sp>
      <p:sp>
        <p:nvSpPr>
          <p:cNvPr id="16387" name="Content Placeholder 2"/>
          <p:cNvSpPr>
            <a:spLocks noGrp="1"/>
          </p:cNvSpPr>
          <p:nvPr>
            <p:ph idx="1"/>
          </p:nvPr>
        </p:nvSpPr>
        <p:spPr>
          <a:xfrm>
            <a:off x="381000" y="1447800"/>
            <a:ext cx="8534400" cy="4800600"/>
          </a:xfrm>
        </p:spPr>
        <p:txBody>
          <a:bodyPr/>
          <a:lstStyle/>
          <a:p>
            <a:pPr marL="374650" indent="-374650" eaLnBrk="1" hangingPunct="1">
              <a:spcBef>
                <a:spcPts val="500"/>
              </a:spcBef>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r>
              <a:rPr lang="en-GB" sz="2800" b="1" dirty="0" err="1" smtClean="0">
                <a:solidFill>
                  <a:schemeClr val="tx2"/>
                </a:solidFill>
              </a:rPr>
              <a:t>iPIC</a:t>
            </a:r>
            <a:r>
              <a:rPr lang="en-GB" sz="2800" b="1" dirty="0" smtClean="0">
                <a:solidFill>
                  <a:schemeClr val="tx2"/>
                </a:solidFill>
              </a:rPr>
              <a:t> objectives</a:t>
            </a:r>
          </a:p>
          <a:p>
            <a:pPr marL="819150" lvl="1" indent="-317500" eaLnBrk="1" hangingPunct="1">
              <a:spcBef>
                <a:spcPts val="500"/>
              </a:spcBef>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r>
              <a:rPr lang="en-GB" sz="2800" b="1" dirty="0" smtClean="0"/>
              <a:t>Information sharing for effective implementation of licensing systems</a:t>
            </a:r>
          </a:p>
          <a:p>
            <a:pPr marL="819150" lvl="1" indent="-317500" eaLnBrk="1" hangingPunct="1">
              <a:spcBef>
                <a:spcPts val="500"/>
              </a:spcBef>
              <a:buFont typeface="Wingdings 2" pitchFamily="18" charset="2"/>
              <a:buNone/>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endParaRPr lang="en-GB" sz="2800" b="1" dirty="0" smtClean="0"/>
          </a:p>
          <a:p>
            <a:pPr marL="374650" indent="-374650" eaLnBrk="1" hangingPunct="1">
              <a:spcBef>
                <a:spcPts val="500"/>
              </a:spcBef>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r>
              <a:rPr lang="en-GB" sz="2800" b="1" dirty="0" smtClean="0">
                <a:solidFill>
                  <a:schemeClr val="tx2"/>
                </a:solidFill>
              </a:rPr>
              <a:t>Key elements</a:t>
            </a:r>
          </a:p>
          <a:p>
            <a:pPr marL="819150" lvl="1" indent="-317500" eaLnBrk="1" hangingPunct="1">
              <a:spcBef>
                <a:spcPts val="500"/>
              </a:spcBef>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r>
              <a:rPr lang="en-GB" sz="2800" b="1" dirty="0" smtClean="0"/>
              <a:t>Exporting countries check copy of import licenses voluntarily before issuing export licenses</a:t>
            </a:r>
          </a:p>
          <a:p>
            <a:pPr marL="819150" lvl="1" indent="-317500" eaLnBrk="1" hangingPunct="1">
              <a:spcBef>
                <a:spcPts val="500"/>
              </a:spcBef>
              <a:tabLst>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pPr>
            <a:r>
              <a:rPr lang="en-GB" sz="2800" b="1" dirty="0" smtClean="0"/>
              <a:t>Importing countries inform exporting countries of their registered importers &amp; quantities allocated to them for that year</a:t>
            </a:r>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382000" cy="533400"/>
          </a:xfrm>
          <a:prstGeom prst="rect">
            <a:avLst/>
          </a:prstGeom>
        </p:spPr>
        <p:txBody>
          <a:bodyPr lIns="0" rIns="0" bIns="0" anchor="b"/>
          <a:lstStyle/>
          <a:p>
            <a:pPr algn="ctr" fontAlgn="auto">
              <a:spcBef>
                <a:spcPts val="0"/>
              </a:spcBef>
              <a:spcAft>
                <a:spcPts val="0"/>
              </a:spcAft>
              <a:defRPr/>
            </a:pPr>
            <a:r>
              <a:rPr lang="en-US" sz="3200" b="1" dirty="0" smtClean="0">
                <a:solidFill>
                  <a:schemeClr val="tx2"/>
                </a:solidFill>
                <a:latin typeface="+mj-lt"/>
                <a:cs typeface="+mn-cs"/>
              </a:rPr>
              <a:t>RCS </a:t>
            </a:r>
            <a:r>
              <a:rPr lang="en-US" sz="3200" b="1" dirty="0">
                <a:solidFill>
                  <a:schemeClr val="tx2"/>
                </a:solidFill>
                <a:latin typeface="+mj-lt"/>
                <a:cs typeface="+mn-cs"/>
              </a:rPr>
              <a:t>System </a:t>
            </a:r>
            <a:endParaRPr lang="en-US" sz="3200" dirty="0">
              <a:solidFill>
                <a:schemeClr val="tx2"/>
              </a:solidFill>
              <a:latin typeface="+mj-lt"/>
              <a:cs typeface="+mn-cs"/>
            </a:endParaRPr>
          </a:p>
        </p:txBody>
      </p:sp>
      <p:sp>
        <p:nvSpPr>
          <p:cNvPr id="5" name="TextBox 4"/>
          <p:cNvSpPr txBox="1"/>
          <p:nvPr/>
        </p:nvSpPr>
        <p:spPr>
          <a:xfrm>
            <a:off x="457200" y="1143000"/>
            <a:ext cx="8229600" cy="4893647"/>
          </a:xfrm>
          <a:prstGeom prst="rect">
            <a:avLst/>
          </a:prstGeom>
          <a:noFill/>
        </p:spPr>
        <p:txBody>
          <a:bodyPr wrap="square" rtlCol="0">
            <a:spAutoFit/>
          </a:bodyPr>
          <a:lstStyle/>
          <a:p>
            <a:pPr algn="just"/>
            <a:r>
              <a:rPr lang="en-US" sz="2400" b="1" dirty="0" smtClean="0"/>
              <a:t>Customs saw the need to standardize and simplify the clearance system to facilitate the movement of vessels among all the islands and as a result the Regional Clearance System (RCS), an internet based system came into being in 2000. </a:t>
            </a:r>
          </a:p>
          <a:p>
            <a:pPr algn="just"/>
            <a:endParaRPr lang="en-US" sz="2400" b="1" dirty="0" smtClean="0"/>
          </a:p>
          <a:p>
            <a:pPr algn="just"/>
            <a:r>
              <a:rPr lang="en-US" sz="2400" b="1" dirty="0" smtClean="0"/>
              <a:t>The system was conceived with the objectives of increasing facilitation and compliance.</a:t>
            </a:r>
          </a:p>
          <a:p>
            <a:pPr algn="just"/>
            <a:endParaRPr lang="en-US" sz="2400" b="1" dirty="0" smtClean="0"/>
          </a:p>
          <a:p>
            <a:pPr algn="just"/>
            <a:r>
              <a:rPr lang="en-US" sz="2400" b="1" dirty="0" smtClean="0"/>
              <a:t>At that time, the expectation was that a standardized paper form would be adopted throughout the region.  </a:t>
            </a:r>
          </a:p>
          <a:p>
            <a:pPr algn="just"/>
            <a:endParaRPr lang="en-US" sz="2400" b="1" dirty="0" smtClean="0"/>
          </a:p>
          <a:p>
            <a:pPr algn="just"/>
            <a:r>
              <a:rPr lang="en-US" sz="2400" b="1" dirty="0" smtClean="0"/>
              <a:t>This has not been an easy undertaking as some countries have different legal obligations and challenges.</a:t>
            </a:r>
            <a:endParaRPr lang="en-US" sz="24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382000" cy="533400"/>
          </a:xfrm>
          <a:prstGeom prst="rect">
            <a:avLst/>
          </a:prstGeom>
        </p:spPr>
        <p:txBody>
          <a:bodyPr lIns="0" rIns="0" bIns="0" anchor="b"/>
          <a:lstStyle/>
          <a:p>
            <a:pPr algn="ctr" fontAlgn="auto">
              <a:spcBef>
                <a:spcPts val="0"/>
              </a:spcBef>
              <a:spcAft>
                <a:spcPts val="0"/>
              </a:spcAft>
              <a:defRPr/>
            </a:pPr>
            <a:r>
              <a:rPr lang="en-US" sz="3200" b="1" dirty="0" smtClean="0">
                <a:solidFill>
                  <a:schemeClr val="tx2"/>
                </a:solidFill>
                <a:latin typeface="+mj-lt"/>
                <a:cs typeface="+mn-cs"/>
              </a:rPr>
              <a:t>RCS </a:t>
            </a:r>
            <a:r>
              <a:rPr lang="en-US" sz="3200" b="1" dirty="0">
                <a:solidFill>
                  <a:schemeClr val="tx2"/>
                </a:solidFill>
                <a:latin typeface="+mj-lt"/>
                <a:cs typeface="+mn-cs"/>
              </a:rPr>
              <a:t>System </a:t>
            </a:r>
            <a:endParaRPr lang="en-US" sz="3200" dirty="0">
              <a:solidFill>
                <a:schemeClr val="tx2"/>
              </a:solidFill>
              <a:latin typeface="+mj-lt"/>
              <a:cs typeface="+mn-cs"/>
            </a:endParaRPr>
          </a:p>
        </p:txBody>
      </p:sp>
      <p:sp>
        <p:nvSpPr>
          <p:cNvPr id="19459" name="Content Placeholder 2"/>
          <p:cNvSpPr>
            <a:spLocks noGrp="1"/>
          </p:cNvSpPr>
          <p:nvPr>
            <p:ph idx="1"/>
          </p:nvPr>
        </p:nvSpPr>
        <p:spPr>
          <a:xfrm>
            <a:off x="-304800" y="1295400"/>
            <a:ext cx="7772400" cy="3581400"/>
          </a:xfrm>
        </p:spPr>
        <p:txBody>
          <a:bodyPr/>
          <a:lstStyle/>
          <a:p>
            <a:pPr lvl="2" algn="just" eaLnBrk="1" hangingPunct="1"/>
            <a:r>
              <a:rPr lang="en-US" sz="2800" b="1" dirty="0" smtClean="0"/>
              <a:t>Deployment - 22 Countries Customs Port Operations and Intel. Units</a:t>
            </a:r>
          </a:p>
          <a:p>
            <a:pPr lvl="2" algn="just" eaLnBrk="1" hangingPunct="1"/>
            <a:r>
              <a:rPr lang="en-US" sz="2800" b="1" dirty="0" smtClean="0"/>
              <a:t>Vessel/crew Tracking</a:t>
            </a:r>
          </a:p>
          <a:p>
            <a:pPr lvl="2" algn="just" eaLnBrk="1" hangingPunct="1"/>
            <a:r>
              <a:rPr lang="en-US" sz="2800" b="1" dirty="0" smtClean="0"/>
              <a:t>Seizure Intel. Database</a:t>
            </a:r>
          </a:p>
          <a:p>
            <a:pPr lvl="2" algn="just" eaLnBrk="1" hangingPunct="1"/>
            <a:r>
              <a:rPr lang="en-US" sz="2800" b="1" dirty="0" smtClean="0"/>
              <a:t>Seizure Data reported to WCO- CEN*</a:t>
            </a:r>
          </a:p>
          <a:p>
            <a:pPr lvl="2" algn="just" eaLnBrk="1" hangingPunct="1"/>
            <a:r>
              <a:rPr lang="en-US" sz="2800" b="1" dirty="0" smtClean="0"/>
              <a:t>CEN COM- Live Ops. Communication Forum</a:t>
            </a:r>
          </a:p>
          <a:p>
            <a:pPr lvl="2" algn="just" eaLnBrk="1" hangingPunct="1"/>
            <a:r>
              <a:rPr lang="en-US" sz="2800" b="1" dirty="0" smtClean="0"/>
              <a:t>Expandable – Unlimited capability</a:t>
            </a:r>
          </a:p>
        </p:txBody>
      </p:sp>
      <p:sp>
        <p:nvSpPr>
          <p:cNvPr id="5" name="TextBox 4"/>
          <p:cNvSpPr txBox="1"/>
          <p:nvPr/>
        </p:nvSpPr>
        <p:spPr>
          <a:xfrm>
            <a:off x="4419600" y="6172200"/>
            <a:ext cx="3626634" cy="400110"/>
          </a:xfrm>
          <a:prstGeom prst="rect">
            <a:avLst/>
          </a:prstGeom>
          <a:noFill/>
        </p:spPr>
        <p:txBody>
          <a:bodyPr wrap="none" rtlCol="0">
            <a:spAutoFit/>
          </a:bodyPr>
          <a:lstStyle/>
          <a:p>
            <a:r>
              <a:rPr lang="en-US" sz="2000" b="1" dirty="0" smtClean="0"/>
              <a:t>*Customs Enforcement Network</a:t>
            </a:r>
            <a:endParaRPr lang="en-US" sz="20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382000" cy="533400"/>
          </a:xfrm>
          <a:prstGeom prst="rect">
            <a:avLst/>
          </a:prstGeom>
        </p:spPr>
        <p:txBody>
          <a:bodyPr lIns="0" rIns="0" bIns="0" anchor="b"/>
          <a:lstStyle/>
          <a:p>
            <a:pPr algn="ctr" fontAlgn="auto">
              <a:spcBef>
                <a:spcPts val="0"/>
              </a:spcBef>
              <a:spcAft>
                <a:spcPts val="0"/>
              </a:spcAft>
              <a:defRPr/>
            </a:pPr>
            <a:r>
              <a:rPr lang="en-US" sz="3200" b="1" dirty="0" smtClean="0">
                <a:solidFill>
                  <a:schemeClr val="tx2"/>
                </a:solidFill>
                <a:latin typeface="+mj-lt"/>
                <a:cs typeface="+mn-cs"/>
              </a:rPr>
              <a:t>RCS </a:t>
            </a:r>
            <a:r>
              <a:rPr lang="en-US" sz="3200" b="1" dirty="0">
                <a:solidFill>
                  <a:schemeClr val="tx2"/>
                </a:solidFill>
                <a:latin typeface="+mj-lt"/>
                <a:cs typeface="+mn-cs"/>
              </a:rPr>
              <a:t>System </a:t>
            </a:r>
            <a:endParaRPr lang="en-US" sz="3200" dirty="0">
              <a:solidFill>
                <a:schemeClr val="tx2"/>
              </a:solidFill>
              <a:latin typeface="+mj-lt"/>
              <a:cs typeface="+mn-cs"/>
            </a:endParaRPr>
          </a:p>
        </p:txBody>
      </p:sp>
      <p:sp>
        <p:nvSpPr>
          <p:cNvPr id="5" name="Content Placeholder 2"/>
          <p:cNvSpPr>
            <a:spLocks noGrp="1"/>
          </p:cNvSpPr>
          <p:nvPr>
            <p:ph idx="1"/>
          </p:nvPr>
        </p:nvSpPr>
        <p:spPr>
          <a:xfrm>
            <a:off x="381000" y="1295400"/>
            <a:ext cx="8534400" cy="4495800"/>
          </a:xfrm>
        </p:spPr>
        <p:txBody>
          <a:bodyPr>
            <a:normAutofit lnSpcReduction="10000"/>
          </a:bodyPr>
          <a:lstStyle/>
          <a:p>
            <a:pPr marL="274320" indent="-274320" algn="just" eaLnBrk="1" fontAlgn="auto" hangingPunct="1">
              <a:spcAft>
                <a:spcPts val="0"/>
              </a:spcAft>
              <a:buClr>
                <a:schemeClr val="tx1"/>
              </a:buClr>
              <a:buFont typeface="Wingdings 2"/>
              <a:buChar char=""/>
              <a:defRPr/>
            </a:pPr>
            <a:r>
              <a:rPr lang="en-US" sz="2800" b="1" dirty="0" smtClean="0"/>
              <a:t>The RCS program currently in use at customs to track the movement of vessels/crew has been indentified as the most standardized option available for the exchange of information on illegal shipments of ODS. </a:t>
            </a:r>
          </a:p>
          <a:p>
            <a:pPr marL="274320" indent="-274320" algn="just" eaLnBrk="1" fontAlgn="auto" hangingPunct="1">
              <a:spcAft>
                <a:spcPts val="0"/>
              </a:spcAft>
              <a:buClr>
                <a:schemeClr val="tx1"/>
              </a:buClr>
              <a:buFont typeface="Wingdings 2"/>
              <a:buChar char=""/>
              <a:defRPr/>
            </a:pPr>
            <a:endParaRPr lang="en-US" sz="2800" b="1" dirty="0" smtClean="0"/>
          </a:p>
          <a:p>
            <a:pPr marL="274320" indent="-274320" algn="just" eaLnBrk="1" fontAlgn="auto" hangingPunct="1">
              <a:spcAft>
                <a:spcPts val="0"/>
              </a:spcAft>
              <a:buClr>
                <a:schemeClr val="tx1"/>
              </a:buClr>
              <a:buFont typeface="Wingdings 2"/>
              <a:buChar char=""/>
              <a:defRPr/>
            </a:pPr>
            <a:r>
              <a:rPr lang="en-US" sz="2800" b="1" dirty="0" smtClean="0"/>
              <a:t>The program module that stores and shares this type of information should be examined to determine the data elements to be gathered by either the Customs ozone focal point or the Intel Officer to ensure relevant data is gathered for  data entry and exchange.</a:t>
            </a:r>
            <a:endParaRPr lang="en-US" sz="28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7" name="Picture 6"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304800"/>
            <a:ext cx="5410200" cy="533400"/>
          </a:xfrm>
          <a:prstGeom prst="rect">
            <a:avLst/>
          </a:prstGeom>
        </p:spPr>
        <p:txBody>
          <a:bodyPr lIns="0" rIns="0" bIns="0" anchor="b"/>
          <a:lstStyle/>
          <a:p>
            <a:pPr algn="ctr" fontAlgn="auto">
              <a:spcBef>
                <a:spcPts val="0"/>
              </a:spcBef>
              <a:spcAft>
                <a:spcPts val="0"/>
              </a:spcAft>
              <a:defRPr/>
            </a:pPr>
            <a:r>
              <a:rPr lang="en-US" sz="3200" b="1" dirty="0">
                <a:solidFill>
                  <a:schemeClr val="tx2"/>
                </a:solidFill>
                <a:latin typeface="+mj-lt"/>
                <a:cs typeface="+mn-cs"/>
              </a:rPr>
              <a:t>RCS Participating Countries</a:t>
            </a:r>
            <a:endParaRPr lang="en-US" sz="3200" dirty="0">
              <a:solidFill>
                <a:schemeClr val="tx2"/>
              </a:solidFill>
              <a:latin typeface="+mj-lt"/>
              <a:cs typeface="+mn-cs"/>
            </a:endParaRPr>
          </a:p>
        </p:txBody>
      </p:sp>
      <p:pic>
        <p:nvPicPr>
          <p:cNvPr id="21507" name="Picture 4" descr="image"/>
          <p:cNvPicPr>
            <a:picLocks noChangeAspect="1" noChangeArrowheads="1"/>
          </p:cNvPicPr>
          <p:nvPr/>
        </p:nvPicPr>
        <p:blipFill>
          <a:blip r:embed="rId2" cstate="print"/>
          <a:srcRect/>
          <a:stretch>
            <a:fillRect/>
          </a:stretch>
        </p:blipFill>
        <p:spPr bwMode="auto">
          <a:xfrm>
            <a:off x="361950" y="1524000"/>
            <a:ext cx="8553450" cy="5181600"/>
          </a:xfrm>
          <a:prstGeom prst="rect">
            <a:avLst/>
          </a:prstGeom>
          <a:noFill/>
          <a:ln w="9525">
            <a:noFill/>
            <a:miter lim="800000"/>
            <a:headEnd/>
            <a:tailEnd/>
          </a:ln>
        </p:spPr>
      </p:pic>
      <p:pic>
        <p:nvPicPr>
          <p:cNvPr id="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382000" cy="533400"/>
          </a:xfrm>
          <a:prstGeom prst="rect">
            <a:avLst/>
          </a:prstGeom>
        </p:spPr>
        <p:txBody>
          <a:bodyPr lIns="0" rIns="0" bIns="0" anchor="b"/>
          <a:lstStyle/>
          <a:p>
            <a:pPr algn="ctr" fontAlgn="auto">
              <a:spcBef>
                <a:spcPts val="0"/>
              </a:spcBef>
              <a:spcAft>
                <a:spcPts val="0"/>
              </a:spcAft>
              <a:defRPr/>
            </a:pPr>
            <a:r>
              <a:rPr lang="en-US" sz="3200" b="1" dirty="0" smtClean="0">
                <a:solidFill>
                  <a:schemeClr val="tx2"/>
                </a:solidFill>
                <a:latin typeface="+mj-lt"/>
                <a:cs typeface="+mn-cs"/>
              </a:rPr>
              <a:t>E-</a:t>
            </a:r>
            <a:r>
              <a:rPr lang="en-US" sz="3200" b="1" dirty="0" err="1" smtClean="0">
                <a:solidFill>
                  <a:schemeClr val="tx2"/>
                </a:solidFill>
                <a:latin typeface="+mj-lt"/>
                <a:cs typeface="+mn-cs"/>
              </a:rPr>
              <a:t>SeaClear</a:t>
            </a:r>
            <a:r>
              <a:rPr lang="en-US" sz="3200" b="1" dirty="0" smtClean="0">
                <a:solidFill>
                  <a:schemeClr val="tx2"/>
                </a:solidFill>
                <a:latin typeface="+mj-lt"/>
                <a:cs typeface="+mn-cs"/>
              </a:rPr>
              <a:t> System</a:t>
            </a:r>
            <a:endParaRPr lang="en-US" sz="3200" dirty="0">
              <a:solidFill>
                <a:schemeClr val="tx2"/>
              </a:solidFill>
              <a:latin typeface="+mj-lt"/>
              <a:cs typeface="+mn-cs"/>
            </a:endParaRPr>
          </a:p>
        </p:txBody>
      </p:sp>
      <p:sp>
        <p:nvSpPr>
          <p:cNvPr id="5" name="TextBox 4"/>
          <p:cNvSpPr txBox="1"/>
          <p:nvPr/>
        </p:nvSpPr>
        <p:spPr>
          <a:xfrm>
            <a:off x="457200" y="1143000"/>
            <a:ext cx="8229600" cy="5632311"/>
          </a:xfrm>
          <a:prstGeom prst="rect">
            <a:avLst/>
          </a:prstGeom>
          <a:noFill/>
        </p:spPr>
        <p:txBody>
          <a:bodyPr wrap="square" rtlCol="0">
            <a:spAutoFit/>
          </a:bodyPr>
          <a:lstStyle/>
          <a:p>
            <a:pPr algn="just"/>
            <a:r>
              <a:rPr lang="en-US" sz="2400" b="1" dirty="0" smtClean="0"/>
              <a:t>To achieve the goal of harmonization, a pre arrival notification module was recently developed to facilitate the harmonization of the crew/passenger declaration form.  </a:t>
            </a:r>
          </a:p>
          <a:p>
            <a:pPr algn="just"/>
            <a:endParaRPr lang="en-US" sz="2400" b="1" dirty="0" smtClean="0"/>
          </a:p>
          <a:p>
            <a:pPr algn="just"/>
            <a:r>
              <a:rPr lang="en-US" sz="2400" b="1" dirty="0" smtClean="0"/>
              <a:t>The e-</a:t>
            </a:r>
            <a:r>
              <a:rPr lang="en-US" sz="2400" b="1" dirty="0" err="1" smtClean="0"/>
              <a:t>SeaClear</a:t>
            </a:r>
            <a:r>
              <a:rPr lang="en-US" sz="2400" b="1" dirty="0" smtClean="0"/>
              <a:t>, as it is known, is an online pre-arrival notification system which is available for use by yachts and other pleasure craft operators.  </a:t>
            </a:r>
          </a:p>
          <a:p>
            <a:pPr algn="just"/>
            <a:endParaRPr lang="en-US" sz="2400" b="1" dirty="0" smtClean="0"/>
          </a:p>
          <a:p>
            <a:pPr algn="just"/>
            <a:r>
              <a:rPr lang="en-US" sz="2400" b="1" dirty="0" smtClean="0"/>
              <a:t>The system allows Captains to submit their Customs declarations in the form of electronic notifications prior to arrival in certain </a:t>
            </a:r>
            <a:r>
              <a:rPr lang="en-US" sz="2400" b="1" i="1" dirty="0" smtClean="0"/>
              <a:t>participating countries </a:t>
            </a:r>
            <a:r>
              <a:rPr lang="en-US" sz="2400" b="1" dirty="0" smtClean="0"/>
              <a:t>in the Caribbean. </a:t>
            </a:r>
          </a:p>
          <a:p>
            <a:pPr algn="just"/>
            <a:endParaRPr lang="en-US" sz="2400" b="1" dirty="0" smtClean="0"/>
          </a:p>
          <a:p>
            <a:pPr algn="just"/>
            <a:r>
              <a:rPr lang="en-US" sz="2400" b="1" dirty="0" smtClean="0"/>
              <a:t>Registered users can access the system to enter and update declarations about their yachts, crew and passengers while transiting the Caribbean region. </a:t>
            </a:r>
            <a:endParaRPr lang="en-US" sz="24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382000" cy="533400"/>
          </a:xfrm>
          <a:prstGeom prst="rect">
            <a:avLst/>
          </a:prstGeom>
        </p:spPr>
        <p:txBody>
          <a:bodyPr lIns="0" rIns="0" bIns="0" anchor="b"/>
          <a:lstStyle/>
          <a:p>
            <a:pPr algn="ctr" fontAlgn="auto">
              <a:spcBef>
                <a:spcPts val="0"/>
              </a:spcBef>
              <a:spcAft>
                <a:spcPts val="0"/>
              </a:spcAft>
              <a:defRPr/>
            </a:pPr>
            <a:r>
              <a:rPr lang="en-US" sz="3200" b="1" dirty="0" smtClean="0">
                <a:solidFill>
                  <a:schemeClr val="tx2"/>
                </a:solidFill>
                <a:latin typeface="+mj-lt"/>
                <a:cs typeface="+mn-cs"/>
              </a:rPr>
              <a:t>E-</a:t>
            </a:r>
            <a:r>
              <a:rPr lang="en-US" sz="3200" b="1" dirty="0" err="1" smtClean="0">
                <a:solidFill>
                  <a:schemeClr val="tx2"/>
                </a:solidFill>
                <a:latin typeface="+mj-lt"/>
                <a:cs typeface="+mn-cs"/>
              </a:rPr>
              <a:t>SeaClear</a:t>
            </a:r>
            <a:r>
              <a:rPr lang="en-US" sz="3200" b="1" dirty="0" smtClean="0">
                <a:solidFill>
                  <a:schemeClr val="tx2"/>
                </a:solidFill>
                <a:latin typeface="+mj-lt"/>
                <a:cs typeface="+mn-cs"/>
              </a:rPr>
              <a:t> System</a:t>
            </a:r>
            <a:endParaRPr lang="en-US" sz="3200" dirty="0">
              <a:solidFill>
                <a:schemeClr val="tx2"/>
              </a:solidFill>
              <a:latin typeface="+mj-lt"/>
              <a:cs typeface="+mn-cs"/>
            </a:endParaRPr>
          </a:p>
        </p:txBody>
      </p:sp>
      <p:sp>
        <p:nvSpPr>
          <p:cNvPr id="5" name="TextBox 4"/>
          <p:cNvSpPr txBox="1"/>
          <p:nvPr/>
        </p:nvSpPr>
        <p:spPr>
          <a:xfrm>
            <a:off x="457200" y="1143000"/>
            <a:ext cx="8229600" cy="5632311"/>
          </a:xfrm>
          <a:prstGeom prst="rect">
            <a:avLst/>
          </a:prstGeom>
          <a:noFill/>
        </p:spPr>
        <p:txBody>
          <a:bodyPr wrap="square" rtlCol="0">
            <a:spAutoFit/>
          </a:bodyPr>
          <a:lstStyle/>
          <a:p>
            <a:pPr algn="just"/>
            <a:r>
              <a:rPr lang="en-US" sz="2400" b="1" dirty="0" smtClean="0"/>
              <a:t>It is an innovative but simple facility which is intended to simplify the clearance process, reduce the time spent with the Customs officials and generally improve the experience of the visiting yacht crew and passengers.</a:t>
            </a:r>
          </a:p>
          <a:p>
            <a:pPr algn="just"/>
            <a:endParaRPr lang="en-US" sz="2400" b="1" dirty="0" smtClean="0"/>
          </a:p>
          <a:p>
            <a:pPr algn="just"/>
            <a:r>
              <a:rPr lang="en-US" sz="2400" b="1" dirty="0" smtClean="0"/>
              <a:t>e-</a:t>
            </a:r>
            <a:r>
              <a:rPr lang="en-US" sz="2400" b="1" dirty="0" err="1" smtClean="0"/>
              <a:t>SeaClear</a:t>
            </a:r>
            <a:r>
              <a:rPr lang="en-US" sz="2400" b="1" dirty="0" smtClean="0"/>
              <a:t> is now deployed in thirteen countries who have agreed to adopt the electronic Harmonized Clearance Form, including all the OECS countries.  </a:t>
            </a:r>
          </a:p>
          <a:p>
            <a:pPr algn="just"/>
            <a:endParaRPr lang="en-US" sz="2400" b="1" dirty="0" smtClean="0"/>
          </a:p>
          <a:p>
            <a:pPr algn="just"/>
            <a:r>
              <a:rPr lang="en-US" sz="2400" b="1" dirty="0" smtClean="0"/>
              <a:t>Discussion for broader acceptance of the form by other border agencies is ongoing.</a:t>
            </a:r>
          </a:p>
          <a:p>
            <a:pPr algn="just"/>
            <a:endParaRPr lang="en-US" sz="2400" b="1" dirty="0" smtClean="0"/>
          </a:p>
          <a:p>
            <a:pPr algn="just"/>
            <a:r>
              <a:rPr lang="en-US" sz="2400" b="1" dirty="0" smtClean="0"/>
              <a:t>The Caribbean Marine Association (CMA), the umbrella body for national recreational marine trades associations in the region, supports </a:t>
            </a:r>
            <a:r>
              <a:rPr lang="en-US" sz="2400" b="1" dirty="0" err="1" smtClean="0"/>
              <a:t>eSeaClear</a:t>
            </a:r>
            <a:r>
              <a:rPr lang="en-US" sz="2400" b="1" dirty="0" smtClean="0"/>
              <a:t> and promotes its use to yachtsmen.</a:t>
            </a:r>
            <a:endParaRPr lang="en-US" sz="24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nnemariecross.com/wp-content/uploads/2010/03/PeopleNetworks.jpg"/>
          <p:cNvPicPr>
            <a:picLocks noChangeAspect="1" noChangeArrowheads="1"/>
          </p:cNvPicPr>
          <p:nvPr/>
        </p:nvPicPr>
        <p:blipFill>
          <a:blip r:embed="rId2" cstate="print"/>
          <a:srcRect/>
          <a:stretch>
            <a:fillRect/>
          </a:stretch>
        </p:blipFill>
        <p:spPr bwMode="auto">
          <a:xfrm>
            <a:off x="1524000" y="2667000"/>
            <a:ext cx="6368955" cy="3810000"/>
          </a:xfrm>
          <a:prstGeom prst="rect">
            <a:avLst/>
          </a:prstGeom>
          <a:noFill/>
        </p:spPr>
      </p:pic>
      <p:sp>
        <p:nvSpPr>
          <p:cNvPr id="5" name="Rectangle 2"/>
          <p:cNvSpPr txBox="1">
            <a:spLocks noChangeArrowheads="1"/>
          </p:cNvSpPr>
          <p:nvPr/>
        </p:nvSpPr>
        <p:spPr>
          <a:xfrm>
            <a:off x="457200" y="122238"/>
            <a:ext cx="7772400" cy="1295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Illegal Trade Prevention Network</a:t>
            </a:r>
            <a:endParaRPr kumimoji="0" lang="en-US"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Title 1"/>
          <p:cNvSpPr txBox="1">
            <a:spLocks/>
          </p:cNvSpPr>
          <p:nvPr/>
        </p:nvSpPr>
        <p:spPr>
          <a:xfrm>
            <a:off x="381000" y="1600200"/>
            <a:ext cx="8382000" cy="533400"/>
          </a:xfrm>
          <a:prstGeom prst="rect">
            <a:avLst/>
          </a:prstGeom>
        </p:spPr>
        <p:txBody>
          <a:bodyPr lIns="0" rIns="0" bIns="0" anchor="b"/>
          <a:lstStyle/>
          <a:p>
            <a:pPr algn="ctr" fontAlgn="auto">
              <a:spcBef>
                <a:spcPts val="0"/>
              </a:spcBef>
              <a:spcAft>
                <a:spcPts val="0"/>
              </a:spcAft>
              <a:defRPr/>
            </a:pPr>
            <a:r>
              <a:rPr lang="en-US" sz="3200" b="1" i="1" dirty="0" smtClean="0">
                <a:solidFill>
                  <a:schemeClr val="tx2"/>
                </a:solidFill>
                <a:latin typeface="+mj-lt"/>
                <a:cs typeface="+mn-cs"/>
              </a:rPr>
              <a:t>DISCUSSION</a:t>
            </a:r>
            <a:endParaRPr lang="en-US" sz="3200" i="1" dirty="0">
              <a:solidFill>
                <a:schemeClr val="tx2"/>
              </a:solidFill>
              <a:latin typeface="+mj-lt"/>
              <a:cs typeface="+mn-cs"/>
            </a:endParaRPr>
          </a:p>
        </p:txBody>
      </p:sp>
      <p:pic>
        <p:nvPicPr>
          <p:cNvPr id="7"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8" name="Picture 7" descr="Grenada_Coat_of_Arms.jpg"/>
          <p:cNvPicPr>
            <a:picLocks noChangeAspect="1"/>
          </p:cNvPicPr>
          <p:nvPr/>
        </p:nvPicPr>
        <p:blipFill>
          <a:blip r:embed="rId4" cstate="print"/>
          <a:stretch>
            <a:fillRect/>
          </a:stretch>
        </p:blipFill>
        <p:spPr>
          <a:xfrm>
            <a:off x="8305800" y="6019800"/>
            <a:ext cx="683146" cy="68656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82000" cy="533400"/>
          </a:xfrm>
          <a:prstGeom prst="rect">
            <a:avLst/>
          </a:prstGeom>
        </p:spPr>
        <p:txBody>
          <a:bodyPr lIns="0" rIns="0" bIns="0" anchor="b"/>
          <a:lstStyle/>
          <a:p>
            <a:pPr algn="ctr" fontAlgn="auto">
              <a:spcBef>
                <a:spcPts val="0"/>
              </a:spcBef>
              <a:spcAft>
                <a:spcPts val="0"/>
              </a:spcAft>
              <a:defRPr/>
            </a:pPr>
            <a:r>
              <a:rPr lang="en-US" sz="4400" b="1" dirty="0">
                <a:solidFill>
                  <a:schemeClr val="tx2"/>
                </a:solidFill>
                <a:latin typeface="+mj-lt"/>
                <a:cs typeface="+mn-cs"/>
              </a:rPr>
              <a:t>Conclusion</a:t>
            </a:r>
            <a:endParaRPr lang="en-US" sz="4400" dirty="0">
              <a:solidFill>
                <a:schemeClr val="tx2"/>
              </a:solidFill>
              <a:latin typeface="+mj-lt"/>
              <a:cs typeface="+mn-cs"/>
            </a:endParaRPr>
          </a:p>
        </p:txBody>
      </p:sp>
      <p:sp>
        <p:nvSpPr>
          <p:cNvPr id="5" name="Content Placeholder 2"/>
          <p:cNvSpPr>
            <a:spLocks noGrp="1"/>
          </p:cNvSpPr>
          <p:nvPr>
            <p:ph idx="1"/>
          </p:nvPr>
        </p:nvSpPr>
        <p:spPr>
          <a:xfrm>
            <a:off x="381000" y="1219200"/>
            <a:ext cx="8534400" cy="5029200"/>
          </a:xfrm>
        </p:spPr>
        <p:txBody>
          <a:bodyPr>
            <a:normAutofit fontScale="85000" lnSpcReduction="20000"/>
          </a:bodyPr>
          <a:lstStyle/>
          <a:p>
            <a:pPr marL="274320" indent="-274320" eaLnBrk="1" fontAlgn="auto" hangingPunct="1">
              <a:spcAft>
                <a:spcPts val="0"/>
              </a:spcAft>
              <a:buClr>
                <a:schemeClr val="tx1"/>
              </a:buClr>
              <a:buFont typeface="Wingdings 2"/>
              <a:buChar char=""/>
              <a:defRPr/>
            </a:pPr>
            <a:r>
              <a:rPr lang="en-US" sz="2800" b="1" dirty="0" smtClean="0"/>
              <a:t>A sub-regional meeting be held with all parties to design the information sharing network, agree on operational details and decide on a prescribed format for cross boundary data exchange.</a:t>
            </a:r>
          </a:p>
          <a:p>
            <a:pPr marL="274320" indent="-274320" eaLnBrk="1" fontAlgn="auto" hangingPunct="1">
              <a:spcAft>
                <a:spcPts val="0"/>
              </a:spcAft>
              <a:buClr>
                <a:schemeClr val="tx1"/>
              </a:buClr>
              <a:buFont typeface="Wingdings 2"/>
              <a:buChar char=""/>
              <a:defRPr/>
            </a:pPr>
            <a:r>
              <a:rPr lang="en-US" sz="2800" b="1" dirty="0" smtClean="0"/>
              <a:t>Regular meetings should be held in order to foster group integration.</a:t>
            </a:r>
          </a:p>
          <a:p>
            <a:pPr marL="274320" indent="-274320" eaLnBrk="1" fontAlgn="auto" hangingPunct="1">
              <a:spcAft>
                <a:spcPts val="0"/>
              </a:spcAft>
              <a:buClr>
                <a:schemeClr val="tx1"/>
              </a:buClr>
              <a:buFont typeface="Wingdings 2"/>
              <a:buChar char=""/>
              <a:defRPr/>
            </a:pPr>
            <a:r>
              <a:rPr lang="en-US" sz="2800" b="1" dirty="0" smtClean="0"/>
              <a:t>Develop strategic operational plans.</a:t>
            </a:r>
          </a:p>
          <a:p>
            <a:pPr marL="274320" indent="-274320" eaLnBrk="1" fontAlgn="auto" hangingPunct="1">
              <a:spcAft>
                <a:spcPts val="0"/>
              </a:spcAft>
              <a:buClr>
                <a:schemeClr val="tx1"/>
              </a:buClr>
              <a:buFont typeface="Wingdings 2"/>
              <a:buChar char=""/>
              <a:defRPr/>
            </a:pPr>
            <a:r>
              <a:rPr lang="en-US" sz="2800" b="1" dirty="0" smtClean="0"/>
              <a:t>Share up-to-date information on smuggling techniques.</a:t>
            </a:r>
          </a:p>
          <a:p>
            <a:pPr marL="274320" indent="-274320" eaLnBrk="1" fontAlgn="auto" hangingPunct="1">
              <a:spcAft>
                <a:spcPts val="0"/>
              </a:spcAft>
              <a:buClr>
                <a:schemeClr val="tx1"/>
              </a:buClr>
              <a:buFont typeface="Wingdings 2"/>
              <a:buChar char=""/>
              <a:defRPr/>
            </a:pPr>
            <a:r>
              <a:rPr lang="en-US" sz="2800" b="1" dirty="0" smtClean="0"/>
              <a:t>Examine legal frameworks.</a:t>
            </a:r>
          </a:p>
          <a:p>
            <a:pPr marL="274320" indent="-274320" eaLnBrk="1" fontAlgn="auto" hangingPunct="1">
              <a:spcAft>
                <a:spcPts val="0"/>
              </a:spcAft>
              <a:buClr>
                <a:schemeClr val="tx1"/>
              </a:buClr>
              <a:buFont typeface="Wingdings 2"/>
              <a:buChar char=""/>
              <a:defRPr/>
            </a:pPr>
            <a:r>
              <a:rPr lang="en-US" sz="2800" b="1" dirty="0" smtClean="0"/>
              <a:t>Discuss newly introduced regulations in territories.</a:t>
            </a:r>
          </a:p>
          <a:p>
            <a:pPr marL="274320" indent="-274320" eaLnBrk="1" fontAlgn="auto" hangingPunct="1">
              <a:spcAft>
                <a:spcPts val="0"/>
              </a:spcAft>
              <a:buClr>
                <a:schemeClr val="tx1"/>
              </a:buClr>
              <a:buFont typeface="Wingdings 2"/>
              <a:buChar char=""/>
              <a:defRPr/>
            </a:pPr>
            <a:r>
              <a:rPr lang="en-US" sz="2800" b="1" dirty="0" smtClean="0"/>
              <a:t>Examine statistics.</a:t>
            </a:r>
          </a:p>
          <a:p>
            <a:pPr marL="274320" indent="-274320" eaLnBrk="1" fontAlgn="auto" hangingPunct="1">
              <a:spcAft>
                <a:spcPts val="0"/>
              </a:spcAft>
              <a:buClr>
                <a:schemeClr val="tx1"/>
              </a:buClr>
              <a:buFont typeface="Wingdings 2"/>
              <a:buChar char=""/>
              <a:defRPr/>
            </a:pPr>
            <a:r>
              <a:rPr lang="en-US" sz="2800" b="1" dirty="0" smtClean="0"/>
              <a:t>Share illegal case studies.</a:t>
            </a:r>
          </a:p>
          <a:p>
            <a:pPr marL="274320" indent="-274320" eaLnBrk="1" fontAlgn="auto" hangingPunct="1">
              <a:spcAft>
                <a:spcPts val="0"/>
              </a:spcAft>
              <a:buClr>
                <a:schemeClr val="tx1"/>
              </a:buClr>
              <a:buFont typeface="Wingdings 2"/>
              <a:buChar char=""/>
              <a:defRPr/>
            </a:pPr>
            <a:r>
              <a:rPr lang="en-US" sz="2800" b="1" dirty="0" smtClean="0"/>
              <a:t>Discuss and provide solutions to major challenges.</a:t>
            </a:r>
          </a:p>
          <a:p>
            <a:pPr marL="274320" indent="-274320" eaLnBrk="1" fontAlgn="auto" hangingPunct="1">
              <a:spcAft>
                <a:spcPts val="0"/>
              </a:spcAft>
              <a:buClr>
                <a:schemeClr val="tx1"/>
              </a:buClr>
              <a:buFont typeface="Wingdings 2"/>
              <a:buChar char=""/>
              <a:defRPr/>
            </a:pPr>
            <a:r>
              <a:rPr lang="en-US" sz="2800" b="1" dirty="0" smtClean="0"/>
              <a:t>Ensure the timely exchange of information.</a:t>
            </a:r>
            <a:endParaRPr lang="en-US" sz="2800" b="1" dirty="0"/>
          </a:p>
        </p:txBody>
      </p:sp>
      <p:pic>
        <p:nvPicPr>
          <p:cNvPr id="7"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6" name="Picture 6" descr="http://image.tradevv.com/2009/12/09/gzbitop_774774_600/neutronics-ultima-id-refrigerant-identifier.jpg"/>
          <p:cNvPicPr>
            <a:picLocks noChangeAspect="1" noChangeArrowheads="1"/>
          </p:cNvPicPr>
          <p:nvPr/>
        </p:nvPicPr>
        <p:blipFill>
          <a:blip r:embed="rId2" cstate="print"/>
          <a:srcRect/>
          <a:stretch>
            <a:fillRect/>
          </a:stretch>
        </p:blipFill>
        <p:spPr bwMode="auto">
          <a:xfrm>
            <a:off x="3505200" y="4419600"/>
            <a:ext cx="2857500" cy="2857500"/>
          </a:xfrm>
          <a:prstGeom prst="rect">
            <a:avLst/>
          </a:prstGeom>
          <a:noFill/>
        </p:spPr>
      </p:pic>
      <p:sp>
        <p:nvSpPr>
          <p:cNvPr id="6" name="Rectangle 2"/>
          <p:cNvSpPr>
            <a:spLocks noChangeArrowheads="1"/>
          </p:cNvSpPr>
          <p:nvPr/>
        </p:nvSpPr>
        <p:spPr bwMode="auto">
          <a:xfrm>
            <a:off x="304800" y="228600"/>
            <a:ext cx="8077200" cy="1219200"/>
          </a:xfrm>
          <a:prstGeom prst="rect">
            <a:avLst/>
          </a:prstGeom>
          <a:noFill/>
          <a:ln w="9525">
            <a:noFill/>
            <a:miter lim="800000"/>
            <a:headEnd/>
            <a:tailEnd/>
          </a:ln>
        </p:spPr>
        <p:txBody>
          <a:bodyPr anchor="ctr"/>
          <a:lstStyle/>
          <a:p>
            <a:pPr algn="ctr"/>
            <a:r>
              <a:rPr lang="en-US" sz="4400" b="1" dirty="0">
                <a:solidFill>
                  <a:schemeClr val="tx2"/>
                </a:solidFill>
              </a:rPr>
              <a:t>Session </a:t>
            </a:r>
            <a:r>
              <a:rPr lang="en-US" sz="4400" b="1" dirty="0" smtClean="0">
                <a:solidFill>
                  <a:schemeClr val="tx2"/>
                </a:solidFill>
              </a:rPr>
              <a:t>9: Practical Exercises in Identifying Refrigerants</a:t>
            </a:r>
          </a:p>
        </p:txBody>
      </p:sp>
      <p:sp>
        <p:nvSpPr>
          <p:cNvPr id="7" name="Rectangle 3"/>
          <p:cNvSpPr>
            <a:spLocks noChangeArrowheads="1"/>
          </p:cNvSpPr>
          <p:nvPr/>
        </p:nvSpPr>
        <p:spPr bwMode="auto">
          <a:xfrm>
            <a:off x="609600" y="1676400"/>
            <a:ext cx="7921625" cy="3505200"/>
          </a:xfrm>
          <a:prstGeom prst="rect">
            <a:avLst/>
          </a:prstGeom>
          <a:noFill/>
          <a:ln w="9525">
            <a:noFill/>
            <a:miter lim="800000"/>
            <a:headEnd/>
            <a:tailEnd/>
          </a:ln>
        </p:spPr>
        <p:txBody>
          <a:bodyPr/>
          <a:lstStyle/>
          <a:p>
            <a:pPr>
              <a:spcBef>
                <a:spcPct val="20000"/>
              </a:spcBef>
              <a:buClr>
                <a:srgbClr val="C00000"/>
              </a:buClr>
              <a:buFont typeface="Wingdings" pitchFamily="2" charset="2"/>
              <a:buChar char="ü"/>
            </a:pPr>
            <a:r>
              <a:rPr lang="en-GB" sz="2800" b="1" dirty="0"/>
              <a:t>Examples of ODS containers and cylinders and ODS containing equipment and goods</a:t>
            </a:r>
          </a:p>
          <a:p>
            <a:pPr>
              <a:spcBef>
                <a:spcPct val="20000"/>
              </a:spcBef>
              <a:buClr>
                <a:srgbClr val="C00000"/>
              </a:buClr>
              <a:buFont typeface="Wingdings" pitchFamily="2" charset="2"/>
              <a:buChar char="ü"/>
            </a:pPr>
            <a:r>
              <a:rPr lang="en-GB" sz="2800" b="1" dirty="0"/>
              <a:t>Examining Labels</a:t>
            </a:r>
          </a:p>
          <a:p>
            <a:pPr>
              <a:spcBef>
                <a:spcPct val="20000"/>
              </a:spcBef>
              <a:buClr>
                <a:srgbClr val="C00000"/>
              </a:buClr>
              <a:buFont typeface="Wingdings" pitchFamily="2" charset="2"/>
              <a:buChar char="ü"/>
            </a:pPr>
            <a:r>
              <a:rPr lang="en-GB" sz="2800" b="1" dirty="0"/>
              <a:t>Colour Codes</a:t>
            </a:r>
          </a:p>
          <a:p>
            <a:pPr>
              <a:spcBef>
                <a:spcPct val="20000"/>
              </a:spcBef>
              <a:buClr>
                <a:srgbClr val="C00000"/>
              </a:buClr>
              <a:buFont typeface="Wingdings" pitchFamily="2" charset="2"/>
              <a:buChar char="ü"/>
            </a:pPr>
            <a:r>
              <a:rPr lang="en-GB" sz="2800" b="1" dirty="0"/>
              <a:t>Demonstration of ODS identification equipment</a:t>
            </a:r>
          </a:p>
          <a:p>
            <a:pPr>
              <a:spcBef>
                <a:spcPct val="20000"/>
              </a:spcBef>
              <a:buClr>
                <a:srgbClr val="C00000"/>
              </a:buClr>
              <a:buFont typeface="Wingdings" pitchFamily="2" charset="2"/>
              <a:buChar char="ü"/>
            </a:pPr>
            <a:r>
              <a:rPr lang="en-GB" sz="2800" b="1" dirty="0"/>
              <a:t>Demonstration of leak </a:t>
            </a:r>
            <a:r>
              <a:rPr lang="en-GB" sz="2800" b="1" dirty="0" smtClean="0"/>
              <a:t>detectors</a:t>
            </a:r>
          </a:p>
          <a:p>
            <a:pPr>
              <a:spcBef>
                <a:spcPct val="20000"/>
              </a:spcBef>
              <a:buClr>
                <a:srgbClr val="C00000"/>
              </a:buClr>
              <a:buFont typeface="Wingdings" pitchFamily="2" charset="2"/>
              <a:buChar char="ü"/>
            </a:pPr>
            <a:r>
              <a:rPr lang="en-GB" sz="2800" b="1" dirty="0" smtClean="0"/>
              <a:t>Laboratory Analysis</a:t>
            </a:r>
            <a:endParaRPr lang="en-GB" sz="2800" b="1" dirty="0"/>
          </a:p>
        </p:txBody>
      </p:sp>
      <p:pic>
        <p:nvPicPr>
          <p:cNvPr id="133122" name="Picture 2" descr="http://community.cengage.com/Chilton/cfs-file.ashx/__key/CommunityServer.Blogs.Components.WeblogFiles/davids_5F00_blog/2337.refrigerant-leak-detector.jpg"/>
          <p:cNvPicPr>
            <a:picLocks noChangeAspect="1" noChangeArrowheads="1"/>
          </p:cNvPicPr>
          <p:nvPr/>
        </p:nvPicPr>
        <p:blipFill>
          <a:blip r:embed="rId3" cstate="print"/>
          <a:srcRect/>
          <a:stretch>
            <a:fillRect/>
          </a:stretch>
        </p:blipFill>
        <p:spPr bwMode="auto">
          <a:xfrm>
            <a:off x="533400" y="5181600"/>
            <a:ext cx="2057400" cy="1388898"/>
          </a:xfrm>
          <a:prstGeom prst="rect">
            <a:avLst/>
          </a:prstGeom>
          <a:noFill/>
        </p:spPr>
      </p:pic>
      <p:pic>
        <p:nvPicPr>
          <p:cNvPr id="133124" name="Picture 4" descr="http://images.grainger.com/B333_27/images/products/100x100/R410A-Refrigerant-ID-Labels-3HAF5_AS01.JPG"/>
          <p:cNvPicPr>
            <a:picLocks noChangeAspect="1" noChangeArrowheads="1"/>
          </p:cNvPicPr>
          <p:nvPr/>
        </p:nvPicPr>
        <p:blipFill>
          <a:blip r:embed="rId4" cstate="print"/>
          <a:srcRect/>
          <a:stretch>
            <a:fillRect/>
          </a:stretch>
        </p:blipFill>
        <p:spPr bwMode="auto">
          <a:xfrm>
            <a:off x="7543800" y="5486400"/>
            <a:ext cx="1249383" cy="962026"/>
          </a:xfrm>
          <a:prstGeom prst="rect">
            <a:avLst/>
          </a:prstGeom>
          <a:noFill/>
        </p:spPr>
      </p:pic>
      <p:pic>
        <p:nvPicPr>
          <p:cNvPr id="8" name="Picture 8" descr="https://encrypted-tbn3.gstatic.com/images?q=tbn:ANd9GcRn_UNZ3iJeHD8uW2ChY0rc6Xoliho8ikkATnkitTO8U2nCkbOA"/>
          <p:cNvPicPr>
            <a:picLocks noChangeAspect="1" noChangeArrowheads="1"/>
          </p:cNvPicPr>
          <p:nvPr/>
        </p:nvPicPr>
        <p:blipFill>
          <a:blip r:embed="rId5"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eaLnBrk="1" hangingPunct="1">
              <a:buFontTx/>
              <a:buNone/>
            </a:pPr>
            <a:r>
              <a:rPr lang="es-ES_tradnl" sz="4400" dirty="0" smtClean="0"/>
              <a:t>    </a:t>
            </a:r>
            <a:r>
              <a:rPr lang="es-ES_tradnl" sz="5400" dirty="0" smtClean="0"/>
              <a:t>32 08. 10</a:t>
            </a:r>
            <a:endParaRPr lang="es-ES" sz="5400" dirty="0" smtClean="0"/>
          </a:p>
        </p:txBody>
      </p:sp>
      <p:sp>
        <p:nvSpPr>
          <p:cNvPr id="9220" name="AutoShape 4"/>
          <p:cNvSpPr>
            <a:spLocks/>
          </p:cNvSpPr>
          <p:nvPr/>
        </p:nvSpPr>
        <p:spPr bwMode="auto">
          <a:xfrm rot="-5400000">
            <a:off x="1193800" y="2001838"/>
            <a:ext cx="431800" cy="838200"/>
          </a:xfrm>
          <a:prstGeom prst="leftBrace">
            <a:avLst>
              <a:gd name="adj1" fmla="val 19455"/>
              <a:gd name="adj2" fmla="val 50000"/>
            </a:avLst>
          </a:prstGeom>
          <a:noFill/>
          <a:ln w="22225">
            <a:solidFill>
              <a:srgbClr val="0000FF"/>
            </a:solidFill>
            <a:round/>
            <a:headEnd/>
            <a:tailEnd/>
          </a:ln>
        </p:spPr>
        <p:txBody>
          <a:bodyPr wrap="none" anchor="ctr"/>
          <a:lstStyle/>
          <a:p>
            <a:endParaRPr lang="es-MX"/>
          </a:p>
        </p:txBody>
      </p:sp>
      <p:sp>
        <p:nvSpPr>
          <p:cNvPr id="14341" name="Rectangle 5"/>
          <p:cNvSpPr>
            <a:spLocks noChangeArrowheads="1"/>
          </p:cNvSpPr>
          <p:nvPr/>
        </p:nvSpPr>
        <p:spPr bwMode="auto">
          <a:xfrm>
            <a:off x="914400" y="2743200"/>
            <a:ext cx="1079500" cy="576263"/>
          </a:xfrm>
          <a:prstGeom prst="rect">
            <a:avLst/>
          </a:prstGeom>
          <a:solidFill>
            <a:srgbClr val="66FFFF"/>
          </a:solidFill>
          <a:ln w="22225">
            <a:solidFill>
              <a:schemeClr val="tx1"/>
            </a:solidFill>
            <a:miter lim="800000"/>
            <a:headEnd/>
            <a:tailEnd/>
          </a:ln>
        </p:spPr>
        <p:txBody>
          <a:bodyPr wrap="none" anchor="ctr"/>
          <a:lstStyle/>
          <a:p>
            <a:pPr algn="ctr"/>
            <a:r>
              <a:rPr lang="es-ES_tradnl" sz="1800" dirty="0" err="1" smtClean="0"/>
              <a:t>Chapter</a:t>
            </a:r>
            <a:endParaRPr lang="es-ES" sz="1800" dirty="0"/>
          </a:p>
        </p:txBody>
      </p:sp>
      <p:sp>
        <p:nvSpPr>
          <p:cNvPr id="14342" name="Rectangle 6"/>
          <p:cNvSpPr>
            <a:spLocks noChangeArrowheads="1"/>
          </p:cNvSpPr>
          <p:nvPr/>
        </p:nvSpPr>
        <p:spPr bwMode="auto">
          <a:xfrm>
            <a:off x="1116013" y="4221163"/>
            <a:ext cx="1296987" cy="576262"/>
          </a:xfrm>
          <a:prstGeom prst="rect">
            <a:avLst/>
          </a:prstGeom>
          <a:solidFill>
            <a:srgbClr val="66FFFF"/>
          </a:solidFill>
          <a:ln w="22225">
            <a:solidFill>
              <a:schemeClr val="tx1"/>
            </a:solidFill>
            <a:miter lim="800000"/>
            <a:headEnd/>
            <a:tailEnd/>
          </a:ln>
        </p:spPr>
        <p:txBody>
          <a:bodyPr wrap="none" anchor="ctr"/>
          <a:lstStyle/>
          <a:p>
            <a:pPr algn="ctr"/>
            <a:r>
              <a:rPr lang="es-ES_tradnl" sz="1800" dirty="0" err="1" smtClean="0"/>
              <a:t>Heading</a:t>
            </a:r>
            <a:endParaRPr lang="es-ES" sz="1800" dirty="0"/>
          </a:p>
        </p:txBody>
      </p:sp>
      <p:sp>
        <p:nvSpPr>
          <p:cNvPr id="14343" name="AutoShape 7"/>
          <p:cNvSpPr>
            <a:spLocks/>
          </p:cNvSpPr>
          <p:nvPr/>
        </p:nvSpPr>
        <p:spPr bwMode="auto">
          <a:xfrm rot="-5400000">
            <a:off x="1997078" y="3554413"/>
            <a:ext cx="719138" cy="3059112"/>
          </a:xfrm>
          <a:prstGeom prst="leftBrace">
            <a:avLst>
              <a:gd name="adj1" fmla="val 40066"/>
              <a:gd name="adj2" fmla="val 50000"/>
            </a:avLst>
          </a:prstGeom>
          <a:noFill/>
          <a:ln w="22225">
            <a:solidFill>
              <a:srgbClr val="0000FF"/>
            </a:solidFill>
            <a:round/>
            <a:headEnd/>
            <a:tailEnd/>
          </a:ln>
        </p:spPr>
        <p:txBody>
          <a:bodyPr wrap="none" anchor="ctr"/>
          <a:lstStyle/>
          <a:p>
            <a:endParaRPr lang="es-MX"/>
          </a:p>
        </p:txBody>
      </p:sp>
      <p:sp>
        <p:nvSpPr>
          <p:cNvPr id="14344" name="Rectangle 8"/>
          <p:cNvSpPr>
            <a:spLocks noChangeArrowheads="1"/>
          </p:cNvSpPr>
          <p:nvPr/>
        </p:nvSpPr>
        <p:spPr bwMode="auto">
          <a:xfrm>
            <a:off x="1600200" y="5562600"/>
            <a:ext cx="1296987" cy="576262"/>
          </a:xfrm>
          <a:prstGeom prst="rect">
            <a:avLst/>
          </a:prstGeom>
          <a:solidFill>
            <a:srgbClr val="66FFFF"/>
          </a:solidFill>
          <a:ln w="22225">
            <a:solidFill>
              <a:schemeClr val="tx1"/>
            </a:solidFill>
            <a:miter lim="800000"/>
            <a:headEnd/>
            <a:tailEnd/>
          </a:ln>
        </p:spPr>
        <p:txBody>
          <a:bodyPr wrap="none" anchor="ctr"/>
          <a:lstStyle/>
          <a:p>
            <a:pPr algn="ctr"/>
            <a:r>
              <a:rPr lang="es-ES_tradnl" sz="1800" dirty="0" smtClean="0"/>
              <a:t>Sub-</a:t>
            </a:r>
            <a:r>
              <a:rPr lang="es-ES_tradnl" sz="1800" dirty="0" err="1" smtClean="0"/>
              <a:t>heading</a:t>
            </a:r>
            <a:endParaRPr lang="es-ES" sz="1800" dirty="0"/>
          </a:p>
        </p:txBody>
      </p:sp>
      <p:sp>
        <p:nvSpPr>
          <p:cNvPr id="14345" name="AutoShape 9"/>
          <p:cNvSpPr>
            <a:spLocks/>
          </p:cNvSpPr>
          <p:nvPr/>
        </p:nvSpPr>
        <p:spPr bwMode="auto">
          <a:xfrm rot="-5400000">
            <a:off x="1427957" y="2685256"/>
            <a:ext cx="719137" cy="2063750"/>
          </a:xfrm>
          <a:prstGeom prst="leftBrace">
            <a:avLst>
              <a:gd name="adj1" fmla="val 25865"/>
              <a:gd name="adj2" fmla="val 50000"/>
            </a:avLst>
          </a:prstGeom>
          <a:noFill/>
          <a:ln w="22225">
            <a:solidFill>
              <a:srgbClr val="0000FF"/>
            </a:solidFill>
            <a:round/>
            <a:headEnd/>
            <a:tailEnd/>
          </a:ln>
        </p:spPr>
        <p:txBody>
          <a:bodyPr wrap="none" anchor="ctr"/>
          <a:lstStyle/>
          <a:p>
            <a:endParaRPr lang="es-MX"/>
          </a:p>
        </p:txBody>
      </p:sp>
      <p:sp>
        <p:nvSpPr>
          <p:cNvPr id="14347" name="Rectangle 11"/>
          <p:cNvSpPr>
            <a:spLocks noChangeArrowheads="1"/>
          </p:cNvSpPr>
          <p:nvPr/>
        </p:nvSpPr>
        <p:spPr bwMode="auto">
          <a:xfrm>
            <a:off x="5795963" y="1989138"/>
            <a:ext cx="2808287" cy="3887787"/>
          </a:xfrm>
          <a:prstGeom prst="rect">
            <a:avLst/>
          </a:prstGeom>
          <a:solidFill>
            <a:srgbClr val="66FFFF"/>
          </a:solidFill>
          <a:ln w="22225">
            <a:solidFill>
              <a:schemeClr val="tx1"/>
            </a:solidFill>
            <a:miter lim="800000"/>
            <a:headEnd/>
            <a:tailEnd/>
          </a:ln>
        </p:spPr>
        <p:txBody>
          <a:bodyPr wrap="none" anchor="ctr"/>
          <a:lstStyle/>
          <a:p>
            <a:pPr algn="ctr">
              <a:lnSpc>
                <a:spcPct val="140000"/>
              </a:lnSpc>
            </a:pPr>
            <a:r>
              <a:rPr lang="en-US" sz="2000" dirty="0" smtClean="0"/>
              <a:t>All countries must </a:t>
            </a:r>
          </a:p>
          <a:p>
            <a:pPr algn="ctr">
              <a:lnSpc>
                <a:spcPct val="140000"/>
              </a:lnSpc>
            </a:pPr>
            <a:r>
              <a:rPr lang="en-US" sz="2000" dirty="0" smtClean="0"/>
              <a:t>classify the same </a:t>
            </a:r>
          </a:p>
          <a:p>
            <a:pPr algn="ctr">
              <a:lnSpc>
                <a:spcPct val="140000"/>
              </a:lnSpc>
            </a:pPr>
            <a:r>
              <a:rPr lang="en-US" sz="2000" dirty="0" smtClean="0"/>
              <a:t>substance under </a:t>
            </a:r>
          </a:p>
          <a:p>
            <a:pPr algn="ctr">
              <a:lnSpc>
                <a:spcPct val="140000"/>
              </a:lnSpc>
            </a:pPr>
            <a:r>
              <a:rPr lang="en-US" sz="2000" dirty="0" smtClean="0"/>
              <a:t>the same Sub-heading</a:t>
            </a:r>
            <a:endParaRPr lang="en-US" sz="2000" dirty="0"/>
          </a:p>
        </p:txBody>
      </p:sp>
      <p:sp>
        <p:nvSpPr>
          <p:cNvPr id="12" name="Rectangle 2"/>
          <p:cNvSpPr txBox="1">
            <a:spLocks noChangeArrowheads="1"/>
          </p:cNvSpPr>
          <p:nvPr/>
        </p:nvSpPr>
        <p:spPr>
          <a:xfrm>
            <a:off x="457200" y="122238"/>
            <a:ext cx="7543800" cy="944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HS Tariff Classification</a:t>
            </a:r>
          </a:p>
        </p:txBody>
      </p:sp>
      <p:pic>
        <p:nvPicPr>
          <p:cNvPr id="14"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13" name="Picture 12"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04800"/>
            <a:ext cx="7162800" cy="762000"/>
          </a:xfrm>
          <a:noFill/>
        </p:spPr>
        <p:txBody>
          <a:bodyPr/>
          <a:lstStyle/>
          <a:p>
            <a:pPr eaLnBrk="1" hangingPunct="1"/>
            <a:r>
              <a:rPr lang="en-US" sz="4000" b="1" dirty="0" smtClean="0">
                <a:solidFill>
                  <a:schemeClr val="tx2"/>
                </a:solidFill>
              </a:rPr>
              <a:t>ODS Products</a:t>
            </a:r>
          </a:p>
        </p:txBody>
      </p:sp>
      <p:sp>
        <p:nvSpPr>
          <p:cNvPr id="67587" name="Rectangle 3"/>
          <p:cNvSpPr>
            <a:spLocks noGrp="1" noChangeArrowheads="1"/>
          </p:cNvSpPr>
          <p:nvPr>
            <p:ph type="body" idx="1"/>
          </p:nvPr>
        </p:nvSpPr>
        <p:spPr>
          <a:xfrm>
            <a:off x="0" y="1143000"/>
            <a:ext cx="8763000" cy="5181600"/>
          </a:xfrm>
          <a:noFill/>
        </p:spPr>
        <p:txBody>
          <a:bodyPr/>
          <a:lstStyle/>
          <a:p>
            <a:pPr lvl="2" eaLnBrk="1" hangingPunct="1">
              <a:buClr>
                <a:srgbClr val="C00000"/>
              </a:buClr>
              <a:buFont typeface="Wingdings" pitchFamily="2" charset="2"/>
              <a:buChar char="ü"/>
            </a:pPr>
            <a:r>
              <a:rPr lang="en-GB" b="1" dirty="0" smtClean="0"/>
              <a:t>Automobile and truck air-conditioning units (whether incorporated in vehicles or not)</a:t>
            </a:r>
          </a:p>
          <a:p>
            <a:pPr lvl="2" eaLnBrk="1" hangingPunct="1">
              <a:buClr>
                <a:srgbClr val="C00000"/>
              </a:buClr>
              <a:buFont typeface="Wingdings" pitchFamily="2" charset="2"/>
              <a:buChar char="ü"/>
            </a:pPr>
            <a:r>
              <a:rPr lang="en-GB" b="1" dirty="0" smtClean="0"/>
              <a:t>Domestic and commercial refrigeration and air-conditioning/ heat pump equipment,  e.g. </a:t>
            </a:r>
          </a:p>
          <a:p>
            <a:pPr lvl="3" eaLnBrk="1" hangingPunct="1">
              <a:buClr>
                <a:srgbClr val="C00000"/>
              </a:buClr>
              <a:buFont typeface="Wingdings" pitchFamily="2" charset="2"/>
              <a:buChar char="ü"/>
            </a:pPr>
            <a:r>
              <a:rPr lang="en-GB" sz="2400" b="1" dirty="0" smtClean="0"/>
              <a:t>	Refrigerators</a:t>
            </a:r>
          </a:p>
          <a:p>
            <a:pPr lvl="3" eaLnBrk="1" hangingPunct="1">
              <a:buClr>
                <a:srgbClr val="C00000"/>
              </a:buClr>
              <a:buFont typeface="Wingdings" pitchFamily="2" charset="2"/>
              <a:buChar char="ü"/>
            </a:pPr>
            <a:r>
              <a:rPr lang="en-GB" sz="2400" b="1" dirty="0" smtClean="0"/>
              <a:t>	Freezers</a:t>
            </a:r>
          </a:p>
          <a:p>
            <a:pPr lvl="3" eaLnBrk="1" hangingPunct="1">
              <a:buClr>
                <a:srgbClr val="C00000"/>
              </a:buClr>
              <a:buFont typeface="Wingdings" pitchFamily="2" charset="2"/>
              <a:buChar char="ü"/>
            </a:pPr>
            <a:r>
              <a:rPr lang="en-GB" sz="2400" b="1" dirty="0" smtClean="0"/>
              <a:t>	Dehumidifiers</a:t>
            </a:r>
          </a:p>
          <a:p>
            <a:pPr lvl="3" eaLnBrk="1" hangingPunct="1">
              <a:buClr>
                <a:srgbClr val="C00000"/>
              </a:buClr>
              <a:buFont typeface="Wingdings" pitchFamily="2" charset="2"/>
              <a:buChar char="ü"/>
            </a:pPr>
            <a:r>
              <a:rPr lang="en-GB" sz="2400" b="1" dirty="0" smtClean="0"/>
              <a:t>	Water coolers</a:t>
            </a:r>
          </a:p>
          <a:p>
            <a:pPr lvl="3" eaLnBrk="1" hangingPunct="1">
              <a:buClr>
                <a:srgbClr val="C00000"/>
              </a:buClr>
              <a:buFont typeface="Wingdings" pitchFamily="2" charset="2"/>
              <a:buChar char="ü"/>
            </a:pPr>
            <a:r>
              <a:rPr lang="en-GB" sz="2400" b="1" dirty="0" smtClean="0"/>
              <a:t>	Ice machines</a:t>
            </a:r>
          </a:p>
          <a:p>
            <a:pPr lvl="3" eaLnBrk="1" hangingPunct="1">
              <a:buClr>
                <a:srgbClr val="C00000"/>
              </a:buClr>
              <a:buFont typeface="Wingdings" pitchFamily="2" charset="2"/>
              <a:buChar char="ü"/>
            </a:pPr>
            <a:r>
              <a:rPr lang="en-GB" sz="2400" b="1" dirty="0" smtClean="0"/>
              <a:t>	Air-conditioning and heat pump units</a:t>
            </a:r>
          </a:p>
          <a:p>
            <a:pPr lvl="2" eaLnBrk="1" hangingPunct="1">
              <a:buClr>
                <a:srgbClr val="C00000"/>
              </a:buClr>
              <a:buFont typeface="Wingdings" pitchFamily="2" charset="2"/>
              <a:buChar char="ü"/>
            </a:pPr>
            <a:r>
              <a:rPr lang="en-GB" b="1" dirty="0" smtClean="0"/>
              <a:t>Aerosol products, except medical aerosols</a:t>
            </a:r>
          </a:p>
          <a:p>
            <a:pPr lvl="2" eaLnBrk="1" hangingPunct="1">
              <a:buClr>
                <a:srgbClr val="C00000"/>
              </a:buClr>
              <a:buFont typeface="Wingdings" pitchFamily="2" charset="2"/>
              <a:buChar char="ü"/>
            </a:pPr>
            <a:r>
              <a:rPr lang="en-GB" b="1" dirty="0" smtClean="0"/>
              <a:t>Portable fire extinguisher</a:t>
            </a:r>
            <a:endParaRPr lang="en-US" b="1" dirty="0" smtClean="0"/>
          </a:p>
        </p:txBody>
      </p:sp>
      <p:pic>
        <p:nvPicPr>
          <p:cNvPr id="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4"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9"/>
          <p:cNvSpPr>
            <a:spLocks noChangeArrowheads="1"/>
          </p:cNvSpPr>
          <p:nvPr/>
        </p:nvSpPr>
        <p:spPr bwMode="auto">
          <a:xfrm>
            <a:off x="304800" y="188913"/>
            <a:ext cx="7848600" cy="792162"/>
          </a:xfrm>
          <a:prstGeom prst="rect">
            <a:avLst/>
          </a:prstGeom>
          <a:noFill/>
          <a:ln w="9525">
            <a:noFill/>
            <a:miter lim="800000"/>
            <a:headEnd/>
            <a:tailEnd/>
          </a:ln>
        </p:spPr>
        <p:txBody>
          <a:bodyPr anchor="ctr"/>
          <a:lstStyle/>
          <a:p>
            <a:pPr algn="ctr"/>
            <a:r>
              <a:rPr lang="en-US" sz="4400" b="1" dirty="0">
                <a:solidFill>
                  <a:schemeClr val="tx2"/>
                </a:solidFill>
              </a:rPr>
              <a:t>Examining</a:t>
            </a:r>
            <a:r>
              <a:rPr lang="en-US" sz="4000" b="1" dirty="0">
                <a:solidFill>
                  <a:schemeClr val="tx2"/>
                </a:solidFill>
              </a:rPr>
              <a:t> Labels</a:t>
            </a:r>
          </a:p>
        </p:txBody>
      </p:sp>
      <p:sp>
        <p:nvSpPr>
          <p:cNvPr id="68612" name="Rectangle 3"/>
          <p:cNvSpPr>
            <a:spLocks noChangeArrowheads="1"/>
          </p:cNvSpPr>
          <p:nvPr/>
        </p:nvSpPr>
        <p:spPr bwMode="auto">
          <a:xfrm>
            <a:off x="304800" y="1143000"/>
            <a:ext cx="8534400" cy="5262979"/>
          </a:xfrm>
          <a:prstGeom prst="rect">
            <a:avLst/>
          </a:prstGeom>
          <a:noFill/>
          <a:ln w="9525">
            <a:noFill/>
            <a:miter lim="800000"/>
            <a:headEnd/>
            <a:tailEnd/>
          </a:ln>
        </p:spPr>
        <p:txBody>
          <a:bodyPr wrap="square">
            <a:spAutoFit/>
          </a:bodyPr>
          <a:lstStyle/>
          <a:p>
            <a:pPr algn="just"/>
            <a:r>
              <a:rPr lang="en-US" sz="2400" b="1" dirty="0">
                <a:solidFill>
                  <a:srgbClr val="000066"/>
                </a:solidFill>
              </a:rPr>
              <a:t>Voluntary labeling of ODS-free products</a:t>
            </a:r>
          </a:p>
          <a:p>
            <a:pPr algn="just"/>
            <a:r>
              <a:rPr lang="en-US" sz="2400" b="1" dirty="0"/>
              <a:t>Some countries have introduced voluntary labeling schemes for ozone-friendly technology at the national level (so-called positive labeling). Companies that wish to use such ozone-friendly labels on their products must comply with certain criteria. Currently, no labeling requirement exists for ODS-based technology.</a:t>
            </a:r>
          </a:p>
          <a:p>
            <a:pPr algn="just"/>
            <a:endParaRPr lang="en-US" sz="2400" b="1" dirty="0"/>
          </a:p>
          <a:p>
            <a:pPr algn="just"/>
            <a:r>
              <a:rPr lang="en-US" sz="2400" b="1" dirty="0" smtClean="0">
                <a:solidFill>
                  <a:srgbClr val="000066"/>
                </a:solidFill>
              </a:rPr>
              <a:t>Equipment </a:t>
            </a:r>
            <a:r>
              <a:rPr lang="en-US" sz="2400" b="1" dirty="0">
                <a:solidFill>
                  <a:srgbClr val="000066"/>
                </a:solidFill>
              </a:rPr>
              <a:t>Labeling</a:t>
            </a:r>
          </a:p>
          <a:p>
            <a:pPr algn="just"/>
            <a:r>
              <a:rPr lang="en-US" sz="2400" b="1" dirty="0"/>
              <a:t>Equipment labeling usually indicates the manufacturer, the power supply, some basic technical data and the type and quantities of the working fluids. </a:t>
            </a:r>
          </a:p>
          <a:p>
            <a:pPr algn="just"/>
            <a:endParaRPr lang="en-US" sz="2400" b="1" dirty="0"/>
          </a:p>
          <a:p>
            <a:pPr algn="just"/>
            <a:r>
              <a:rPr lang="en-US" sz="2400" b="1" dirty="0"/>
              <a:t>There are also no standards specifying the locations for labeling. Customs officers may therefore have difficulty finding them</a:t>
            </a:r>
            <a:r>
              <a:rPr lang="en-US" sz="2400" b="1" dirty="0" smtClean="0"/>
              <a:t>.</a:t>
            </a:r>
            <a:endParaRPr lang="en-US" sz="24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5" name="Picture 4"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9"/>
          <p:cNvSpPr>
            <a:spLocks noChangeArrowheads="1"/>
          </p:cNvSpPr>
          <p:nvPr/>
        </p:nvSpPr>
        <p:spPr bwMode="auto">
          <a:xfrm>
            <a:off x="457200" y="188913"/>
            <a:ext cx="7467600" cy="792162"/>
          </a:xfrm>
          <a:prstGeom prst="rect">
            <a:avLst/>
          </a:prstGeom>
          <a:noFill/>
          <a:ln w="9525">
            <a:noFill/>
            <a:miter lim="800000"/>
            <a:headEnd/>
            <a:tailEnd/>
          </a:ln>
        </p:spPr>
        <p:txBody>
          <a:bodyPr anchor="ctr"/>
          <a:lstStyle/>
          <a:p>
            <a:pPr algn="ctr"/>
            <a:r>
              <a:rPr lang="en-US" sz="4400" b="1" dirty="0">
                <a:solidFill>
                  <a:schemeClr val="tx2"/>
                </a:solidFill>
              </a:rPr>
              <a:t>Examining</a:t>
            </a:r>
            <a:r>
              <a:rPr lang="en-US" sz="4000" b="1" dirty="0">
                <a:solidFill>
                  <a:schemeClr val="tx2"/>
                </a:solidFill>
              </a:rPr>
              <a:t> Labels</a:t>
            </a:r>
          </a:p>
        </p:txBody>
      </p:sp>
      <p:sp>
        <p:nvSpPr>
          <p:cNvPr id="69636" name="Rectangle 3"/>
          <p:cNvSpPr>
            <a:spLocks noChangeArrowheads="1"/>
          </p:cNvSpPr>
          <p:nvPr/>
        </p:nvSpPr>
        <p:spPr bwMode="auto">
          <a:xfrm>
            <a:off x="304800" y="1143000"/>
            <a:ext cx="8610600" cy="6063198"/>
          </a:xfrm>
          <a:prstGeom prst="rect">
            <a:avLst/>
          </a:prstGeom>
          <a:noFill/>
          <a:ln w="9525">
            <a:noFill/>
            <a:miter lim="800000"/>
            <a:headEnd/>
            <a:tailEnd/>
          </a:ln>
        </p:spPr>
        <p:txBody>
          <a:bodyPr wrap="square">
            <a:spAutoFit/>
          </a:bodyPr>
          <a:lstStyle/>
          <a:p>
            <a:pPr algn="just"/>
            <a:r>
              <a:rPr lang="en-US" sz="2400" b="1" dirty="0">
                <a:solidFill>
                  <a:srgbClr val="000066"/>
                </a:solidFill>
              </a:rPr>
              <a:t>Refrigerator labels</a:t>
            </a:r>
          </a:p>
          <a:p>
            <a:pPr algn="just"/>
            <a:r>
              <a:rPr lang="en-US" sz="2400" b="1" dirty="0"/>
              <a:t>Refrigerator labels are found in various locations. The cardboard box containing the refrigerator may have a label that specifies the refrigerant. The user instructions may also provide this information. Labels are often on the side, the back or sometimes hidden on the ceiling of the cooling compartment, or on the backside of the refrigerator.</a:t>
            </a:r>
          </a:p>
          <a:p>
            <a:pPr algn="just"/>
            <a:endParaRPr lang="en-US" sz="2400" b="1" dirty="0"/>
          </a:p>
          <a:p>
            <a:pPr algn="just"/>
            <a:r>
              <a:rPr lang="en-US" sz="2400" b="1" dirty="0"/>
              <a:t>Quite often, such labels are falsified and do not provide information on the actual refrigerant contained in the compressor. Therefore, the compressor should always be inspected, which may require removing the back cover. The compressor should have a metal label fixed to it, and the ASHRAE name of the refrigerant (such as R-22) should be engraved there.</a:t>
            </a:r>
          </a:p>
          <a:p>
            <a:endParaRPr lang="en-US" b="1" dirty="0"/>
          </a:p>
          <a:p>
            <a:r>
              <a:rPr lang="en-US" sz="1600" b="1" i="1" dirty="0">
                <a:solidFill>
                  <a:srgbClr val="FF0000"/>
                </a:solidFill>
              </a:rPr>
              <a:t>Important: The compressor should never be inspected while the refrigerator is plugged in</a:t>
            </a:r>
            <a:r>
              <a:rPr lang="en-US" sz="1600" b="1" i="1" dirty="0" smtClean="0">
                <a:solidFill>
                  <a:srgbClr val="FF0000"/>
                </a:solidFill>
              </a:rPr>
              <a:t>.</a:t>
            </a:r>
            <a:endParaRPr lang="en-US" sz="1600" b="1" i="1" dirty="0">
              <a:solidFill>
                <a:srgbClr val="FF0000"/>
              </a:solidFill>
            </a:endParaRPr>
          </a:p>
          <a:p>
            <a:endParaRPr lang="en-US"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5" name="Picture 4"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sz="quarter"/>
          </p:nvPr>
        </p:nvSpPr>
        <p:spPr/>
        <p:txBody>
          <a:bodyPr/>
          <a:lstStyle/>
          <a:p>
            <a:pPr eaLnBrk="1" hangingPunct="1"/>
            <a:r>
              <a:rPr lang="en-US" sz="4000" b="1" smtClean="0">
                <a:solidFill>
                  <a:schemeClr val="bg1"/>
                </a:solidFill>
              </a:rPr>
              <a:t>Examples of Labels</a:t>
            </a:r>
          </a:p>
        </p:txBody>
      </p:sp>
      <p:sp>
        <p:nvSpPr>
          <p:cNvPr id="70661" name="Text Box 7"/>
          <p:cNvSpPr txBox="1">
            <a:spLocks noChangeArrowheads="1"/>
          </p:cNvSpPr>
          <p:nvPr/>
        </p:nvSpPr>
        <p:spPr bwMode="auto">
          <a:xfrm>
            <a:off x="1447800" y="3429000"/>
            <a:ext cx="1573213" cy="457200"/>
          </a:xfrm>
          <a:prstGeom prst="rect">
            <a:avLst/>
          </a:prstGeom>
          <a:noFill/>
          <a:ln w="12700">
            <a:noFill/>
            <a:miter lim="800000"/>
            <a:headEnd type="none" w="sm" len="sm"/>
            <a:tailEnd type="none" w="sm" len="sm"/>
          </a:ln>
        </p:spPr>
        <p:txBody>
          <a:bodyPr wrap="none">
            <a:spAutoFit/>
          </a:bodyPr>
          <a:lstStyle/>
          <a:p>
            <a:r>
              <a:rPr lang="en-US" sz="2400" b="1" dirty="0"/>
              <a:t>Cylinders</a:t>
            </a:r>
          </a:p>
        </p:txBody>
      </p:sp>
      <p:sp>
        <p:nvSpPr>
          <p:cNvPr id="70662" name="Text Box 9"/>
          <p:cNvSpPr txBox="1">
            <a:spLocks noChangeArrowheads="1"/>
          </p:cNvSpPr>
          <p:nvPr/>
        </p:nvSpPr>
        <p:spPr bwMode="auto">
          <a:xfrm>
            <a:off x="6324600" y="3124200"/>
            <a:ext cx="2667000" cy="461665"/>
          </a:xfrm>
          <a:prstGeom prst="rect">
            <a:avLst/>
          </a:prstGeom>
          <a:noFill/>
          <a:ln w="12700">
            <a:noFill/>
            <a:miter lim="800000"/>
            <a:headEnd type="none" w="sm" len="sm"/>
            <a:tailEnd type="none" w="sm" len="sm"/>
          </a:ln>
        </p:spPr>
        <p:txBody>
          <a:bodyPr wrap="square">
            <a:spAutoFit/>
          </a:bodyPr>
          <a:lstStyle/>
          <a:p>
            <a:pPr algn="ctr"/>
            <a:r>
              <a:rPr lang="en-US" sz="2400" b="1" dirty="0"/>
              <a:t>Cooling Equipment</a:t>
            </a:r>
          </a:p>
        </p:txBody>
      </p:sp>
      <p:sp>
        <p:nvSpPr>
          <p:cNvPr id="70663" name="Text Box 10"/>
          <p:cNvSpPr txBox="1">
            <a:spLocks noChangeArrowheads="1"/>
          </p:cNvSpPr>
          <p:nvPr/>
        </p:nvSpPr>
        <p:spPr bwMode="auto">
          <a:xfrm>
            <a:off x="6705600" y="6248400"/>
            <a:ext cx="1905000" cy="457200"/>
          </a:xfrm>
          <a:prstGeom prst="rect">
            <a:avLst/>
          </a:prstGeom>
          <a:noFill/>
          <a:ln w="12700">
            <a:noFill/>
            <a:miter lim="800000"/>
            <a:headEnd type="none" w="sm" len="sm"/>
            <a:tailEnd type="none" w="sm" len="sm"/>
          </a:ln>
        </p:spPr>
        <p:txBody>
          <a:bodyPr wrap="square">
            <a:spAutoFit/>
          </a:bodyPr>
          <a:lstStyle/>
          <a:p>
            <a:pPr algn="ctr"/>
            <a:r>
              <a:rPr lang="en-US" sz="2400" b="1" dirty="0"/>
              <a:t>Compressors</a:t>
            </a:r>
          </a:p>
        </p:txBody>
      </p:sp>
      <p:sp>
        <p:nvSpPr>
          <p:cNvPr id="70664" name="Text Box 11"/>
          <p:cNvSpPr txBox="1">
            <a:spLocks noChangeArrowheads="1"/>
          </p:cNvSpPr>
          <p:nvPr/>
        </p:nvSpPr>
        <p:spPr bwMode="auto">
          <a:xfrm>
            <a:off x="1371600" y="6324600"/>
            <a:ext cx="1479550" cy="457200"/>
          </a:xfrm>
          <a:prstGeom prst="rect">
            <a:avLst/>
          </a:prstGeom>
          <a:noFill/>
          <a:ln w="12700">
            <a:noFill/>
            <a:miter lim="800000"/>
            <a:headEnd type="none" w="sm" len="sm"/>
            <a:tailEnd type="none" w="sm" len="sm"/>
          </a:ln>
        </p:spPr>
        <p:txBody>
          <a:bodyPr>
            <a:spAutoFit/>
          </a:bodyPr>
          <a:lstStyle/>
          <a:p>
            <a:r>
              <a:rPr lang="en-US" sz="2400" b="1"/>
              <a:t>Vehicles</a:t>
            </a:r>
          </a:p>
        </p:txBody>
      </p:sp>
      <p:sp>
        <p:nvSpPr>
          <p:cNvPr id="70665" name="Rectangle 29"/>
          <p:cNvSpPr>
            <a:spLocks noChangeArrowheads="1"/>
          </p:cNvSpPr>
          <p:nvPr/>
        </p:nvSpPr>
        <p:spPr bwMode="auto">
          <a:xfrm>
            <a:off x="381000" y="188913"/>
            <a:ext cx="7772400" cy="792162"/>
          </a:xfrm>
          <a:prstGeom prst="rect">
            <a:avLst/>
          </a:prstGeom>
          <a:noFill/>
          <a:ln w="9525">
            <a:noFill/>
            <a:miter lim="800000"/>
            <a:headEnd/>
            <a:tailEnd/>
          </a:ln>
        </p:spPr>
        <p:txBody>
          <a:bodyPr anchor="ctr"/>
          <a:lstStyle/>
          <a:p>
            <a:pPr algn="ctr"/>
            <a:r>
              <a:rPr lang="en-US" sz="4400" b="1" dirty="0">
                <a:solidFill>
                  <a:schemeClr val="tx2"/>
                </a:solidFill>
              </a:rPr>
              <a:t>Examining</a:t>
            </a:r>
            <a:r>
              <a:rPr lang="en-US" sz="4000" b="1" dirty="0">
                <a:solidFill>
                  <a:schemeClr val="tx2"/>
                </a:solidFill>
              </a:rPr>
              <a:t> Labels</a:t>
            </a:r>
          </a:p>
        </p:txBody>
      </p:sp>
      <p:pic>
        <p:nvPicPr>
          <p:cNvPr id="70666" name="Picture 30" descr="134a"/>
          <p:cNvPicPr>
            <a:picLocks noGrp="1" noChangeAspect="1" noChangeArrowheads="1"/>
          </p:cNvPicPr>
          <p:nvPr>
            <p:ph sz="quarter" idx="4"/>
          </p:nvPr>
        </p:nvPicPr>
        <p:blipFill>
          <a:blip r:embed="rId3" cstate="print"/>
          <a:srcRect/>
          <a:stretch>
            <a:fillRect/>
          </a:stretch>
        </p:blipFill>
        <p:spPr>
          <a:xfrm>
            <a:off x="381000" y="4114800"/>
            <a:ext cx="4495800" cy="2247900"/>
          </a:xfrm>
          <a:noFill/>
        </p:spPr>
      </p:pic>
      <p:pic>
        <p:nvPicPr>
          <p:cNvPr id="70668" name="Picture 15" descr="Compressorlabel2.jpg 67 Corvette AC compressor label image by lc6367la"/>
          <p:cNvPicPr>
            <a:picLocks noChangeAspect="1" noChangeArrowheads="1"/>
          </p:cNvPicPr>
          <p:nvPr/>
        </p:nvPicPr>
        <p:blipFill>
          <a:blip r:embed="rId4" cstate="print"/>
          <a:srcRect/>
          <a:stretch>
            <a:fillRect/>
          </a:stretch>
        </p:blipFill>
        <p:spPr bwMode="auto">
          <a:xfrm>
            <a:off x="6629400" y="3810000"/>
            <a:ext cx="1905000" cy="2530475"/>
          </a:xfrm>
          <a:prstGeom prst="rect">
            <a:avLst/>
          </a:prstGeom>
          <a:noFill/>
          <a:ln w="9525">
            <a:noFill/>
            <a:miter lim="800000"/>
            <a:headEnd/>
            <a:tailEnd/>
          </a:ln>
        </p:spPr>
      </p:pic>
      <p:pic>
        <p:nvPicPr>
          <p:cNvPr id="70669" name="Picture 17" descr="http://www.homeimprovementsdepot.com/images/centralacunit.jpg"/>
          <p:cNvPicPr>
            <a:picLocks noGrp="1" noChangeAspect="1" noChangeArrowheads="1"/>
          </p:cNvPicPr>
          <p:nvPr>
            <p:ph sz="quarter" idx="3"/>
          </p:nvPr>
        </p:nvPicPr>
        <p:blipFill>
          <a:blip r:embed="rId5" cstate="print"/>
          <a:srcRect/>
          <a:stretch>
            <a:fillRect/>
          </a:stretch>
        </p:blipFill>
        <p:spPr>
          <a:xfrm>
            <a:off x="6858000" y="1295400"/>
            <a:ext cx="1762125" cy="1838325"/>
          </a:xfrm>
          <a:noFill/>
        </p:spPr>
      </p:pic>
      <p:pic>
        <p:nvPicPr>
          <p:cNvPr id="264194" name="Picture 2" descr="http://i00.i.aliimg.com/photo/266393031/R22_Refrigerant_gas.jpg"/>
          <p:cNvPicPr>
            <a:picLocks noChangeAspect="1" noChangeArrowheads="1"/>
          </p:cNvPicPr>
          <p:nvPr/>
        </p:nvPicPr>
        <p:blipFill>
          <a:blip r:embed="rId6" cstate="print"/>
          <a:srcRect/>
          <a:stretch>
            <a:fillRect/>
          </a:stretch>
        </p:blipFill>
        <p:spPr bwMode="auto">
          <a:xfrm>
            <a:off x="762000" y="1066800"/>
            <a:ext cx="2819400" cy="2379574"/>
          </a:xfrm>
          <a:prstGeom prst="rect">
            <a:avLst/>
          </a:prstGeom>
          <a:noFill/>
        </p:spPr>
      </p:pic>
      <p:pic>
        <p:nvPicPr>
          <p:cNvPr id="2" name="Picture 2" descr="https://encrypted-tbn3.gstatic.com/images?q=tbn:ANd9GcQRd4ZL3xZX06rdrDpGdd7-IMMFfWrT6xaeoxgdR0siTtm7v2SS"/>
          <p:cNvPicPr>
            <a:picLocks noChangeAspect="1" noChangeArrowheads="1"/>
          </p:cNvPicPr>
          <p:nvPr/>
        </p:nvPicPr>
        <p:blipFill>
          <a:blip r:embed="rId7" cstate="print"/>
          <a:srcRect/>
          <a:stretch>
            <a:fillRect/>
          </a:stretch>
        </p:blipFill>
        <p:spPr bwMode="auto">
          <a:xfrm>
            <a:off x="3657600" y="1219200"/>
            <a:ext cx="2638425" cy="1733551"/>
          </a:xfrm>
          <a:prstGeom prst="rect">
            <a:avLst/>
          </a:prstGeom>
          <a:noFill/>
        </p:spPr>
      </p:pic>
      <p:pic>
        <p:nvPicPr>
          <p:cNvPr id="15" name="Picture 8" descr="https://encrypted-tbn3.gstatic.com/images?q=tbn:ANd9GcRn_UNZ3iJeHD8uW2ChY0rc6Xoliho8ikkATnkitTO8U2nCkbOA"/>
          <p:cNvPicPr>
            <a:picLocks noChangeAspect="1" noChangeArrowheads="1"/>
          </p:cNvPicPr>
          <p:nvPr/>
        </p:nvPicPr>
        <p:blipFill>
          <a:blip r:embed="rId8"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sz="quarter"/>
          </p:nvPr>
        </p:nvSpPr>
        <p:spPr/>
        <p:txBody>
          <a:bodyPr/>
          <a:lstStyle/>
          <a:p>
            <a:pPr eaLnBrk="1" hangingPunct="1"/>
            <a:r>
              <a:rPr lang="en-US" sz="4000" b="1" smtClean="0">
                <a:solidFill>
                  <a:schemeClr val="bg1"/>
                </a:solidFill>
              </a:rPr>
              <a:t>Examples of Labels</a:t>
            </a:r>
          </a:p>
        </p:txBody>
      </p:sp>
      <p:sp>
        <p:nvSpPr>
          <p:cNvPr id="70665" name="Rectangle 29"/>
          <p:cNvSpPr>
            <a:spLocks noChangeArrowheads="1"/>
          </p:cNvSpPr>
          <p:nvPr/>
        </p:nvSpPr>
        <p:spPr bwMode="auto">
          <a:xfrm>
            <a:off x="381000" y="188913"/>
            <a:ext cx="7772400" cy="792162"/>
          </a:xfrm>
          <a:prstGeom prst="rect">
            <a:avLst/>
          </a:prstGeom>
          <a:noFill/>
          <a:ln w="9525">
            <a:noFill/>
            <a:miter lim="800000"/>
            <a:headEnd/>
            <a:tailEnd/>
          </a:ln>
        </p:spPr>
        <p:txBody>
          <a:bodyPr anchor="ctr"/>
          <a:lstStyle/>
          <a:p>
            <a:pPr algn="ctr"/>
            <a:r>
              <a:rPr lang="en-US" sz="4400" b="1" dirty="0">
                <a:solidFill>
                  <a:schemeClr val="tx2"/>
                </a:solidFill>
              </a:rPr>
              <a:t>Examining</a:t>
            </a:r>
            <a:r>
              <a:rPr lang="en-US" sz="4000" b="1" dirty="0">
                <a:solidFill>
                  <a:schemeClr val="tx2"/>
                </a:solidFill>
              </a:rPr>
              <a:t> Labels</a:t>
            </a:r>
          </a:p>
        </p:txBody>
      </p:sp>
      <p:pic>
        <p:nvPicPr>
          <p:cNvPr id="1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17" name="Picture 16" descr="label1.jpg"/>
          <p:cNvPicPr>
            <a:picLocks noChangeAspect="1"/>
          </p:cNvPicPr>
          <p:nvPr/>
        </p:nvPicPr>
        <p:blipFill>
          <a:blip r:embed="rId4" cstate="print"/>
          <a:stretch>
            <a:fillRect/>
          </a:stretch>
        </p:blipFill>
        <p:spPr>
          <a:xfrm>
            <a:off x="1143000" y="1219200"/>
            <a:ext cx="6858000" cy="5163670"/>
          </a:xfrm>
          <a:prstGeom prst="rect">
            <a:avLst/>
          </a:prstGeom>
        </p:spPr>
      </p:pic>
      <p:pic>
        <p:nvPicPr>
          <p:cNvPr id="6" name="Picture 5" descr="Grenada_Coat_of_Arms.jpg"/>
          <p:cNvPicPr>
            <a:picLocks noChangeAspect="1"/>
          </p:cNvPicPr>
          <p:nvPr/>
        </p:nvPicPr>
        <p:blipFill>
          <a:blip r:embed="rId5"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sz="quarter"/>
          </p:nvPr>
        </p:nvSpPr>
        <p:spPr>
          <a:xfrm>
            <a:off x="457200" y="228600"/>
            <a:ext cx="8229600" cy="1143000"/>
          </a:xfrm>
        </p:spPr>
        <p:txBody>
          <a:bodyPr/>
          <a:lstStyle/>
          <a:p>
            <a:pPr eaLnBrk="1" hangingPunct="1"/>
            <a:r>
              <a:rPr lang="en-US" sz="4000" b="1" smtClean="0">
                <a:solidFill>
                  <a:schemeClr val="bg1"/>
                </a:solidFill>
              </a:rPr>
              <a:t>Examples of Labels</a:t>
            </a:r>
          </a:p>
        </p:txBody>
      </p:sp>
      <p:sp>
        <p:nvSpPr>
          <p:cNvPr id="70665" name="Rectangle 29"/>
          <p:cNvSpPr>
            <a:spLocks noChangeArrowheads="1"/>
          </p:cNvSpPr>
          <p:nvPr/>
        </p:nvSpPr>
        <p:spPr bwMode="auto">
          <a:xfrm>
            <a:off x="381000" y="188913"/>
            <a:ext cx="7772400" cy="792162"/>
          </a:xfrm>
          <a:prstGeom prst="rect">
            <a:avLst/>
          </a:prstGeom>
          <a:noFill/>
          <a:ln w="9525">
            <a:noFill/>
            <a:miter lim="800000"/>
            <a:headEnd/>
            <a:tailEnd/>
          </a:ln>
        </p:spPr>
        <p:txBody>
          <a:bodyPr anchor="ctr"/>
          <a:lstStyle/>
          <a:p>
            <a:pPr algn="ctr"/>
            <a:r>
              <a:rPr lang="en-US" sz="4400" b="1" dirty="0">
                <a:solidFill>
                  <a:schemeClr val="tx2"/>
                </a:solidFill>
              </a:rPr>
              <a:t>Examining</a:t>
            </a:r>
            <a:r>
              <a:rPr lang="en-US" sz="4000" b="1" dirty="0">
                <a:solidFill>
                  <a:schemeClr val="tx2"/>
                </a:solidFill>
              </a:rPr>
              <a:t> Labels</a:t>
            </a:r>
          </a:p>
        </p:txBody>
      </p:sp>
      <p:pic>
        <p:nvPicPr>
          <p:cNvPr id="15"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17" name="Picture 16" descr="label2.jpg"/>
          <p:cNvPicPr>
            <a:picLocks noChangeAspect="1"/>
          </p:cNvPicPr>
          <p:nvPr/>
        </p:nvPicPr>
        <p:blipFill>
          <a:blip r:embed="rId4" cstate="print"/>
          <a:stretch>
            <a:fillRect/>
          </a:stretch>
        </p:blipFill>
        <p:spPr>
          <a:xfrm>
            <a:off x="4495800" y="2209800"/>
            <a:ext cx="3867229" cy="3352800"/>
          </a:xfrm>
          <a:prstGeom prst="rect">
            <a:avLst/>
          </a:prstGeom>
        </p:spPr>
      </p:pic>
      <p:pic>
        <p:nvPicPr>
          <p:cNvPr id="18" name="Picture 17" descr="label3.jpg"/>
          <p:cNvPicPr>
            <a:picLocks noChangeAspect="1"/>
          </p:cNvPicPr>
          <p:nvPr/>
        </p:nvPicPr>
        <p:blipFill>
          <a:blip r:embed="rId5" cstate="print"/>
          <a:stretch>
            <a:fillRect/>
          </a:stretch>
        </p:blipFill>
        <p:spPr>
          <a:xfrm>
            <a:off x="685800" y="1524000"/>
            <a:ext cx="3276600" cy="4922592"/>
          </a:xfrm>
          <a:prstGeom prst="rect">
            <a:avLst/>
          </a:prstGeom>
        </p:spPr>
      </p:pic>
      <p:pic>
        <p:nvPicPr>
          <p:cNvPr id="7" name="Picture 6" descr="Grenada_Coat_of_Arms.jpg"/>
          <p:cNvPicPr>
            <a:picLocks noChangeAspect="1"/>
          </p:cNvPicPr>
          <p:nvPr/>
        </p:nvPicPr>
        <p:blipFill>
          <a:blip r:embed="rId6"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62000" y="304800"/>
            <a:ext cx="7848600" cy="685800"/>
          </a:xfrm>
          <a:noFill/>
        </p:spPr>
        <p:txBody>
          <a:bodyPr>
            <a:normAutofit fontScale="90000"/>
          </a:bodyPr>
          <a:lstStyle/>
          <a:p>
            <a:pPr eaLnBrk="1" hangingPunct="1"/>
            <a:r>
              <a:rPr lang="en-US" sz="4000" b="1" dirty="0" err="1" smtClean="0">
                <a:solidFill>
                  <a:schemeClr val="tx2"/>
                </a:solidFill>
              </a:rPr>
              <a:t>Colour</a:t>
            </a:r>
            <a:r>
              <a:rPr lang="en-US" sz="4000" b="1" dirty="0" smtClean="0">
                <a:solidFill>
                  <a:schemeClr val="tx2"/>
                </a:solidFill>
              </a:rPr>
              <a:t> Codes</a:t>
            </a:r>
          </a:p>
        </p:txBody>
      </p:sp>
      <p:pic>
        <p:nvPicPr>
          <p:cNvPr id="4"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5" name="Picture 4" descr="ref_container_colors.png"/>
          <p:cNvPicPr>
            <a:picLocks noChangeAspect="1"/>
          </p:cNvPicPr>
          <p:nvPr/>
        </p:nvPicPr>
        <p:blipFill>
          <a:blip r:embed="rId3" cstate="print"/>
          <a:stretch>
            <a:fillRect/>
          </a:stretch>
        </p:blipFill>
        <p:spPr>
          <a:xfrm>
            <a:off x="152400" y="1371600"/>
            <a:ext cx="8758952" cy="51054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descr="http://bahamasrefrigerant.com/catalog/images/30-5022a.jpg"/>
          <p:cNvPicPr>
            <a:picLocks noChangeAspect="1" noChangeArrowheads="1"/>
          </p:cNvPicPr>
          <p:nvPr/>
        </p:nvPicPr>
        <p:blipFill>
          <a:blip r:embed="rId2" cstate="print"/>
          <a:srcRect/>
          <a:stretch>
            <a:fillRect/>
          </a:stretch>
        </p:blipFill>
        <p:spPr bwMode="auto">
          <a:xfrm>
            <a:off x="5410200" y="2971800"/>
            <a:ext cx="3205163" cy="3352800"/>
          </a:xfrm>
          <a:prstGeom prst="rect">
            <a:avLst/>
          </a:prstGeom>
          <a:noFill/>
          <a:ln w="9525">
            <a:noFill/>
            <a:miter lim="800000"/>
            <a:headEnd/>
            <a:tailEnd/>
          </a:ln>
        </p:spPr>
      </p:pic>
      <p:sp>
        <p:nvSpPr>
          <p:cNvPr id="71683"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p:spPr>
        <p:txBody>
          <a:bodyPr wrap="none" anchor="ctr"/>
          <a:lstStyle/>
          <a:p>
            <a:endParaRPr lang="en-US" sz="1400">
              <a:solidFill>
                <a:schemeClr val="bg1"/>
              </a:solidFill>
            </a:endParaRPr>
          </a:p>
        </p:txBody>
      </p:sp>
      <p:pic>
        <p:nvPicPr>
          <p:cNvPr id="71684" name="Picture 7" descr="top"/>
          <p:cNvPicPr>
            <a:picLocks noChangeAspect="1" noChangeArrowheads="1"/>
          </p:cNvPicPr>
          <p:nvPr/>
        </p:nvPicPr>
        <p:blipFill>
          <a:blip r:embed="rId3" cstate="print"/>
          <a:srcRect/>
          <a:stretch>
            <a:fillRect/>
          </a:stretch>
        </p:blipFill>
        <p:spPr bwMode="auto">
          <a:xfrm>
            <a:off x="1295400" y="0"/>
            <a:ext cx="4010025" cy="495300"/>
          </a:xfrm>
          <a:prstGeom prst="rect">
            <a:avLst/>
          </a:prstGeom>
          <a:noFill/>
          <a:ln w="9525">
            <a:noFill/>
            <a:miter lim="800000"/>
            <a:headEnd/>
            <a:tailEnd/>
          </a:ln>
        </p:spPr>
      </p:pic>
      <p:sp>
        <p:nvSpPr>
          <p:cNvPr id="71685" name="Text Box 8"/>
          <p:cNvSpPr txBox="1">
            <a:spLocks noChangeArrowheads="1"/>
          </p:cNvSpPr>
          <p:nvPr/>
        </p:nvSpPr>
        <p:spPr bwMode="auto">
          <a:xfrm>
            <a:off x="533400" y="1219200"/>
            <a:ext cx="8001000" cy="1616075"/>
          </a:xfrm>
          <a:prstGeom prst="rect">
            <a:avLst/>
          </a:prstGeom>
          <a:noFill/>
          <a:ln w="9525">
            <a:noFill/>
            <a:miter lim="800000"/>
            <a:headEnd/>
            <a:tailEnd/>
          </a:ln>
        </p:spPr>
        <p:txBody>
          <a:bodyPr>
            <a:spAutoFit/>
          </a:bodyPr>
          <a:lstStyle/>
          <a:p>
            <a:pPr algn="ctr">
              <a:spcBef>
                <a:spcPct val="50000"/>
              </a:spcBef>
            </a:pPr>
            <a:r>
              <a:rPr lang="en-US" sz="4000">
                <a:latin typeface="Copperplate Gothic Bold" pitchFamily="34" charset="0"/>
              </a:rPr>
              <a:t>ULTIMA ID</a:t>
            </a:r>
            <a:r>
              <a:rPr lang="en-US" sz="2800">
                <a:latin typeface="Copperplate Gothic Bold" pitchFamily="34" charset="0"/>
              </a:rPr>
              <a:t>™</a:t>
            </a:r>
          </a:p>
          <a:p>
            <a:pPr algn="ctr">
              <a:spcBef>
                <a:spcPct val="50000"/>
              </a:spcBef>
            </a:pPr>
            <a:r>
              <a:rPr lang="en-US" sz="4000">
                <a:latin typeface="Copperplate Gothic Bold" pitchFamily="34" charset="0"/>
              </a:rPr>
              <a:t>REFRIGERANT IDENTIFIER</a:t>
            </a:r>
          </a:p>
        </p:txBody>
      </p:sp>
      <p:pic>
        <p:nvPicPr>
          <p:cNvPr id="71686" name="Picture 10" descr="nt2"/>
          <p:cNvPicPr>
            <a:picLocks noChangeAspect="1" noChangeArrowheads="1" noCrop="1"/>
          </p:cNvPicPr>
          <p:nvPr/>
        </p:nvPicPr>
        <p:blipFill>
          <a:blip r:embed="rId4" cstate="print"/>
          <a:srcRect/>
          <a:stretch>
            <a:fillRect/>
          </a:stretch>
        </p:blipFill>
        <p:spPr bwMode="auto">
          <a:xfrm>
            <a:off x="0" y="0"/>
            <a:ext cx="685800" cy="742950"/>
          </a:xfrm>
          <a:prstGeom prst="rect">
            <a:avLst/>
          </a:prstGeom>
          <a:noFill/>
          <a:ln w="9525">
            <a:noFill/>
            <a:miter lim="800000"/>
            <a:headEnd/>
            <a:tailEnd/>
          </a:ln>
        </p:spPr>
      </p:pic>
      <p:pic>
        <p:nvPicPr>
          <p:cNvPr id="71687" name="Picture 8" descr="http://news.thomasnet.com/images/large/459/459484.jpg"/>
          <p:cNvPicPr>
            <a:picLocks noChangeAspect="1" noChangeArrowheads="1"/>
          </p:cNvPicPr>
          <p:nvPr/>
        </p:nvPicPr>
        <p:blipFill>
          <a:blip r:embed="rId5" cstate="print"/>
          <a:srcRect/>
          <a:stretch>
            <a:fillRect/>
          </a:stretch>
        </p:blipFill>
        <p:spPr bwMode="auto">
          <a:xfrm>
            <a:off x="990600" y="3376613"/>
            <a:ext cx="4724400" cy="313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p:spPr>
        <p:txBody>
          <a:bodyPr wrap="none" anchor="ctr"/>
          <a:lstStyle/>
          <a:p>
            <a:endParaRPr lang="en-US" sz="1400">
              <a:solidFill>
                <a:schemeClr val="bg1"/>
              </a:solidFill>
            </a:endParaRPr>
          </a:p>
        </p:txBody>
      </p:sp>
      <p:pic>
        <p:nvPicPr>
          <p:cNvPr id="72707"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a:ln w="9525">
            <a:noFill/>
            <a:miter lim="800000"/>
            <a:headEnd/>
            <a:tailEnd/>
          </a:ln>
        </p:spPr>
      </p:pic>
      <p:sp>
        <p:nvSpPr>
          <p:cNvPr id="72708" name="Text Box 8"/>
          <p:cNvSpPr txBox="1">
            <a:spLocks noChangeArrowheads="1"/>
          </p:cNvSpPr>
          <p:nvPr/>
        </p:nvSpPr>
        <p:spPr bwMode="auto">
          <a:xfrm>
            <a:off x="304800" y="990600"/>
            <a:ext cx="8534400" cy="5940425"/>
          </a:xfrm>
          <a:prstGeom prst="rect">
            <a:avLst/>
          </a:prstGeom>
          <a:noFill/>
          <a:ln w="9525">
            <a:noFill/>
            <a:miter lim="800000"/>
            <a:headEnd/>
            <a:tailEnd/>
          </a:ln>
        </p:spPr>
        <p:txBody>
          <a:bodyPr>
            <a:spAutoFit/>
          </a:bodyPr>
          <a:lstStyle/>
          <a:p>
            <a:pPr>
              <a:buClr>
                <a:srgbClr val="000066"/>
              </a:buClr>
              <a:buFont typeface="Wingdings" pitchFamily="2" charset="2"/>
              <a:buChar char="§"/>
            </a:pPr>
            <a:r>
              <a:rPr lang="en-US" sz="2400" b="1"/>
              <a:t>Refrigerant identifiers are small portable units used to identify certain ODS and non-ODS.</a:t>
            </a:r>
          </a:p>
          <a:p>
            <a:pPr>
              <a:buClr>
                <a:srgbClr val="000066"/>
              </a:buClr>
              <a:buFont typeface="Wingdings" pitchFamily="2" charset="2"/>
              <a:buChar char="§"/>
            </a:pPr>
            <a:endParaRPr lang="en-US" sz="2400" i="1"/>
          </a:p>
          <a:p>
            <a:pPr>
              <a:buClr>
                <a:srgbClr val="000066"/>
              </a:buClr>
              <a:buFont typeface="Wingdings" pitchFamily="2" charset="2"/>
              <a:buChar char="§"/>
            </a:pPr>
            <a:r>
              <a:rPr lang="en-US" sz="2400" b="1"/>
              <a:t>The main function of refrigerant identifiers is to assist servicing technicians in checking the purity of commonly used refrigerants in refrigeration and air-conditioning equipment. </a:t>
            </a:r>
          </a:p>
          <a:p>
            <a:pPr>
              <a:buClr>
                <a:srgbClr val="000066"/>
              </a:buClr>
              <a:buFont typeface="Wingdings" pitchFamily="2" charset="2"/>
              <a:buChar char="§"/>
            </a:pPr>
            <a:endParaRPr lang="en-US" sz="2400" b="1"/>
          </a:p>
          <a:p>
            <a:pPr>
              <a:buClr>
                <a:srgbClr val="000066"/>
              </a:buClr>
              <a:buFont typeface="Wingdings" pitchFamily="2" charset="2"/>
              <a:buChar char="§"/>
            </a:pPr>
            <a:r>
              <a:rPr lang="en-US" sz="2400" b="1"/>
              <a:t>Identifiers are increasingly being used by Customs officers at frontline positions to examine ODS shipments that might have been falsely declared to be non-ODS chemicals.</a:t>
            </a:r>
          </a:p>
          <a:p>
            <a:pPr>
              <a:buClr>
                <a:srgbClr val="000066"/>
              </a:buClr>
              <a:buFont typeface="Wingdings" pitchFamily="2" charset="2"/>
              <a:buChar char="§"/>
            </a:pPr>
            <a:endParaRPr lang="en-US" sz="2400" b="1"/>
          </a:p>
          <a:p>
            <a:pPr>
              <a:buClr>
                <a:srgbClr val="000066"/>
              </a:buClr>
              <a:buFont typeface="Wingdings" pitchFamily="2" charset="2"/>
              <a:buChar char="§"/>
            </a:pPr>
            <a:r>
              <a:rPr lang="en-US" sz="2400" b="1"/>
              <a:t>Grenada Customs performs a 100% check of all imported refrigerants.</a:t>
            </a:r>
          </a:p>
          <a:p>
            <a:endParaRPr lang="en-US" sz="2000" b="1"/>
          </a:p>
        </p:txBody>
      </p:sp>
      <p:pic>
        <p:nvPicPr>
          <p:cNvPr id="72709"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p:spPr>
        <p:txBody>
          <a:bodyPr wrap="none" anchor="ctr"/>
          <a:lstStyle/>
          <a:p>
            <a:endParaRPr lang="en-US" sz="1400">
              <a:solidFill>
                <a:schemeClr val="bg1"/>
              </a:solidFill>
            </a:endParaRPr>
          </a:p>
        </p:txBody>
      </p:sp>
      <p:pic>
        <p:nvPicPr>
          <p:cNvPr id="73731"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a:ln w="9525">
            <a:noFill/>
            <a:miter lim="800000"/>
            <a:headEnd/>
            <a:tailEnd/>
          </a:ln>
        </p:spPr>
      </p:pic>
      <p:sp>
        <p:nvSpPr>
          <p:cNvPr id="73732" name="Text Box 8"/>
          <p:cNvSpPr txBox="1">
            <a:spLocks noChangeArrowheads="1"/>
          </p:cNvSpPr>
          <p:nvPr/>
        </p:nvSpPr>
        <p:spPr bwMode="auto">
          <a:xfrm>
            <a:off x="304800" y="990600"/>
            <a:ext cx="8534400" cy="3786188"/>
          </a:xfrm>
          <a:prstGeom prst="rect">
            <a:avLst/>
          </a:prstGeom>
          <a:noFill/>
          <a:ln w="9525">
            <a:noFill/>
            <a:miter lim="800000"/>
            <a:headEnd/>
            <a:tailEnd/>
          </a:ln>
        </p:spPr>
        <p:txBody>
          <a:bodyPr>
            <a:spAutoFit/>
          </a:bodyPr>
          <a:lstStyle/>
          <a:p>
            <a:r>
              <a:rPr lang="en-US" sz="2400" b="1"/>
              <a:t>The Neutronics Ultima ID Refrigerant Identifier provides a fast, easy and accurate means to determine refrigerant purity in refrigerant storage cylinders or directly in vehicle air conditioning systems.</a:t>
            </a:r>
          </a:p>
          <a:p>
            <a:r>
              <a:rPr lang="en-US" sz="2400" b="1"/>
              <a:t>	</a:t>
            </a:r>
          </a:p>
          <a:p>
            <a:r>
              <a:rPr lang="en-US" sz="2400" b="1"/>
              <a:t>The instrument is supplied complete with a R12 and R134a sample hose, a R134a adapter fitting to permit sampling of ACME ported cylinders, a 12 VDC power cord and all required plumbing housed within a rugged, portable, storage case.</a:t>
            </a:r>
          </a:p>
        </p:txBody>
      </p:sp>
      <p:pic>
        <p:nvPicPr>
          <p:cNvPr id="73733"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2988" y="914400"/>
            <a:ext cx="7200900" cy="1143000"/>
          </a:xfrm>
          <a:solidFill>
            <a:srgbClr val="66FFFF"/>
          </a:solidFill>
          <a:ln w="22225">
            <a:solidFill>
              <a:schemeClr val="tx1"/>
            </a:solidFill>
          </a:ln>
        </p:spPr>
        <p:txBody>
          <a:bodyPr/>
          <a:lstStyle/>
          <a:p>
            <a:pPr eaLnBrk="1" hangingPunct="1"/>
            <a:r>
              <a:rPr lang="en-US" sz="3000" dirty="0" smtClean="0"/>
              <a:t>Objectives of a correct Harmonized System (HS) classification</a:t>
            </a:r>
          </a:p>
        </p:txBody>
      </p:sp>
      <p:sp>
        <p:nvSpPr>
          <p:cNvPr id="5123" name="Rectangle 3"/>
          <p:cNvSpPr>
            <a:spLocks noGrp="1" noChangeArrowheads="1"/>
          </p:cNvSpPr>
          <p:nvPr>
            <p:ph type="body" idx="1"/>
          </p:nvPr>
        </p:nvSpPr>
        <p:spPr>
          <a:xfrm>
            <a:off x="755650" y="2281238"/>
            <a:ext cx="7775575" cy="1584325"/>
          </a:xfrm>
          <a:solidFill>
            <a:srgbClr val="66FFFF"/>
          </a:solidFill>
          <a:ln w="22225">
            <a:solidFill>
              <a:schemeClr val="tx1"/>
            </a:solidFill>
          </a:ln>
        </p:spPr>
        <p:txBody>
          <a:bodyPr/>
          <a:lstStyle/>
          <a:p>
            <a:pPr eaLnBrk="1" hangingPunct="1">
              <a:lnSpc>
                <a:spcPct val="90000"/>
              </a:lnSpc>
            </a:pPr>
            <a:r>
              <a:rPr lang="en-US" sz="2400" dirty="0" smtClean="0"/>
              <a:t>Uniform information.</a:t>
            </a:r>
          </a:p>
          <a:p>
            <a:pPr eaLnBrk="1" hangingPunct="1">
              <a:lnSpc>
                <a:spcPct val="90000"/>
              </a:lnSpc>
            </a:pPr>
            <a:r>
              <a:rPr lang="en-US" sz="2400" dirty="0" smtClean="0"/>
              <a:t>Same tariff treatment for all importers of the same substance.</a:t>
            </a:r>
          </a:p>
          <a:p>
            <a:pPr eaLnBrk="1" hangingPunct="1">
              <a:lnSpc>
                <a:spcPct val="90000"/>
              </a:lnSpc>
            </a:pPr>
            <a:r>
              <a:rPr lang="en-US" sz="2400" dirty="0" smtClean="0"/>
              <a:t>Information gathering is less complex.</a:t>
            </a:r>
          </a:p>
          <a:p>
            <a:pPr eaLnBrk="1" hangingPunct="1">
              <a:lnSpc>
                <a:spcPct val="90000"/>
              </a:lnSpc>
              <a:buFontTx/>
              <a:buNone/>
            </a:pPr>
            <a:endParaRPr lang="es-ES" sz="2400" dirty="0" smtClean="0"/>
          </a:p>
        </p:txBody>
      </p:sp>
      <p:sp>
        <p:nvSpPr>
          <p:cNvPr id="4100" name="Rectangle 4"/>
          <p:cNvSpPr>
            <a:spLocks noChangeArrowheads="1"/>
          </p:cNvSpPr>
          <p:nvPr/>
        </p:nvSpPr>
        <p:spPr bwMode="auto">
          <a:xfrm>
            <a:off x="6084888" y="4730750"/>
            <a:ext cx="2590800" cy="1871663"/>
          </a:xfrm>
          <a:prstGeom prst="rect">
            <a:avLst/>
          </a:prstGeom>
          <a:solidFill>
            <a:srgbClr val="66FFFF"/>
          </a:solidFill>
          <a:ln w="22225">
            <a:solidFill>
              <a:schemeClr val="tx1"/>
            </a:solidFill>
            <a:miter lim="800000"/>
            <a:headEnd/>
            <a:tailEnd/>
          </a:ln>
        </p:spPr>
        <p:txBody>
          <a:bodyPr wrap="none" anchor="ctr"/>
          <a:lstStyle/>
          <a:p>
            <a:pPr algn="ctr"/>
            <a:r>
              <a:rPr lang="es-ES_tradnl" sz="2000" dirty="0" err="1" smtClean="0"/>
              <a:t>Correct</a:t>
            </a:r>
            <a:r>
              <a:rPr lang="es-ES_tradnl" sz="2000" dirty="0" smtClean="0"/>
              <a:t> data </a:t>
            </a:r>
            <a:r>
              <a:rPr lang="es-ES_tradnl" sz="2000" dirty="0" err="1" smtClean="0"/>
              <a:t>reporting</a:t>
            </a:r>
            <a:endParaRPr lang="es-ES_tradnl" sz="2000" dirty="0"/>
          </a:p>
          <a:p>
            <a:pPr algn="ctr"/>
            <a:r>
              <a:rPr lang="es-ES_tradnl" sz="2000" dirty="0"/>
              <a:t> </a:t>
            </a:r>
            <a:r>
              <a:rPr lang="es-ES_tradnl" sz="2000" dirty="0" err="1" smtClean="0"/>
              <a:t>pursuant</a:t>
            </a:r>
            <a:r>
              <a:rPr lang="es-ES_tradnl" sz="2000" dirty="0" smtClean="0"/>
              <a:t> </a:t>
            </a:r>
            <a:r>
              <a:rPr lang="es-ES_tradnl" sz="2000" dirty="0" err="1" smtClean="0"/>
              <a:t>to</a:t>
            </a:r>
            <a:r>
              <a:rPr lang="es-ES_tradnl" sz="2000" dirty="0" smtClean="0"/>
              <a:t> Art</a:t>
            </a:r>
            <a:r>
              <a:rPr lang="es-ES_tradnl" sz="2000" dirty="0"/>
              <a:t>. 7</a:t>
            </a:r>
          </a:p>
          <a:p>
            <a:pPr algn="ctr"/>
            <a:r>
              <a:rPr lang="es-ES_tradnl" sz="2000" dirty="0"/>
              <a:t> </a:t>
            </a:r>
            <a:r>
              <a:rPr lang="es-ES_tradnl" sz="2000" dirty="0" smtClean="0"/>
              <a:t>of </a:t>
            </a:r>
            <a:r>
              <a:rPr lang="es-ES_tradnl" sz="2000" dirty="0" err="1" smtClean="0"/>
              <a:t>the</a:t>
            </a:r>
            <a:endParaRPr lang="es-ES_tradnl" sz="2000" dirty="0"/>
          </a:p>
          <a:p>
            <a:pPr algn="ctr"/>
            <a:r>
              <a:rPr lang="es-ES_tradnl" sz="2000" dirty="0" smtClean="0"/>
              <a:t>Montreal </a:t>
            </a:r>
            <a:r>
              <a:rPr lang="es-ES_tradnl" sz="2000" dirty="0" err="1" smtClean="0"/>
              <a:t>Protocol</a:t>
            </a:r>
            <a:endParaRPr lang="es-ES" sz="2000" dirty="0"/>
          </a:p>
        </p:txBody>
      </p:sp>
      <p:sp>
        <p:nvSpPr>
          <p:cNvPr id="4101" name="Rectangle 5"/>
          <p:cNvSpPr>
            <a:spLocks noChangeArrowheads="1"/>
          </p:cNvSpPr>
          <p:nvPr/>
        </p:nvSpPr>
        <p:spPr bwMode="auto">
          <a:xfrm>
            <a:off x="755650" y="5089525"/>
            <a:ext cx="1800225" cy="1439863"/>
          </a:xfrm>
          <a:prstGeom prst="rect">
            <a:avLst/>
          </a:prstGeom>
          <a:solidFill>
            <a:srgbClr val="66FFFF"/>
          </a:solidFill>
          <a:ln w="22225">
            <a:solidFill>
              <a:schemeClr val="tx1"/>
            </a:solidFill>
            <a:miter lim="800000"/>
            <a:headEnd/>
            <a:tailEnd/>
          </a:ln>
        </p:spPr>
        <p:txBody>
          <a:bodyPr wrap="none" anchor="ctr"/>
          <a:lstStyle/>
          <a:p>
            <a:pPr algn="ctr"/>
            <a:r>
              <a:rPr lang="es-ES_tradnl" sz="2000" dirty="0" err="1" smtClean="0"/>
              <a:t>Licensing</a:t>
            </a:r>
            <a:endParaRPr lang="es-ES_tradnl" sz="2000" dirty="0" smtClean="0"/>
          </a:p>
          <a:p>
            <a:pPr algn="ctr"/>
            <a:r>
              <a:rPr lang="es-ES_tradnl" sz="2000" dirty="0" smtClean="0"/>
              <a:t> </a:t>
            </a:r>
            <a:r>
              <a:rPr lang="es-ES_tradnl" sz="2000" dirty="0" err="1" smtClean="0"/>
              <a:t>System</a:t>
            </a:r>
            <a:endParaRPr lang="es-ES" sz="2000" dirty="0"/>
          </a:p>
        </p:txBody>
      </p:sp>
      <p:sp>
        <p:nvSpPr>
          <p:cNvPr id="4103" name="AutoShape 7"/>
          <p:cNvSpPr>
            <a:spLocks noChangeArrowheads="1"/>
          </p:cNvSpPr>
          <p:nvPr/>
        </p:nvSpPr>
        <p:spPr bwMode="auto">
          <a:xfrm rot="-5400000">
            <a:off x="2951163" y="5341938"/>
            <a:ext cx="504825" cy="720725"/>
          </a:xfrm>
          <a:prstGeom prst="downArrow">
            <a:avLst>
              <a:gd name="adj1" fmla="val 50000"/>
              <a:gd name="adj2" fmla="val 35692"/>
            </a:avLst>
          </a:prstGeom>
          <a:solidFill>
            <a:srgbClr val="66FFFF"/>
          </a:solidFill>
          <a:ln w="22225">
            <a:solidFill>
              <a:schemeClr val="tx1"/>
            </a:solidFill>
            <a:miter lim="800000"/>
            <a:headEnd/>
            <a:tailEnd/>
          </a:ln>
        </p:spPr>
        <p:txBody>
          <a:bodyPr wrap="none" anchor="ctr"/>
          <a:lstStyle/>
          <a:p>
            <a:endParaRPr lang="es-MX"/>
          </a:p>
        </p:txBody>
      </p:sp>
      <p:sp>
        <p:nvSpPr>
          <p:cNvPr id="4104" name="AutoShape 8"/>
          <p:cNvSpPr>
            <a:spLocks noChangeArrowheads="1"/>
          </p:cNvSpPr>
          <p:nvPr/>
        </p:nvSpPr>
        <p:spPr bwMode="auto">
          <a:xfrm rot="5400000">
            <a:off x="1187450" y="4154488"/>
            <a:ext cx="936625" cy="647700"/>
          </a:xfrm>
          <a:prstGeom prst="leftRightArrow">
            <a:avLst>
              <a:gd name="adj1" fmla="val 50000"/>
              <a:gd name="adj2" fmla="val 28922"/>
            </a:avLst>
          </a:prstGeom>
          <a:solidFill>
            <a:srgbClr val="66FFFF"/>
          </a:solidFill>
          <a:ln w="22225">
            <a:solidFill>
              <a:schemeClr val="tx1"/>
            </a:solidFill>
            <a:miter lim="800000"/>
            <a:headEnd/>
            <a:tailEnd/>
          </a:ln>
        </p:spPr>
        <p:txBody>
          <a:bodyPr wrap="none" anchor="ctr"/>
          <a:lstStyle/>
          <a:p>
            <a:endParaRPr lang="es-MX"/>
          </a:p>
        </p:txBody>
      </p:sp>
      <p:sp>
        <p:nvSpPr>
          <p:cNvPr id="4105" name="AutoShape 9"/>
          <p:cNvSpPr>
            <a:spLocks noChangeArrowheads="1"/>
          </p:cNvSpPr>
          <p:nvPr/>
        </p:nvSpPr>
        <p:spPr bwMode="auto">
          <a:xfrm rot="-5400000">
            <a:off x="5256213" y="5341938"/>
            <a:ext cx="504825" cy="720725"/>
          </a:xfrm>
          <a:prstGeom prst="downArrow">
            <a:avLst>
              <a:gd name="adj1" fmla="val 50000"/>
              <a:gd name="adj2" fmla="val 35692"/>
            </a:avLst>
          </a:prstGeom>
          <a:solidFill>
            <a:srgbClr val="66FFFF"/>
          </a:solidFill>
          <a:ln w="22225">
            <a:solidFill>
              <a:schemeClr val="tx1"/>
            </a:solidFill>
            <a:miter lim="800000"/>
            <a:headEnd/>
            <a:tailEnd/>
          </a:ln>
        </p:spPr>
        <p:txBody>
          <a:bodyPr wrap="none" anchor="ctr"/>
          <a:lstStyle/>
          <a:p>
            <a:endParaRPr lang="es-MX"/>
          </a:p>
        </p:txBody>
      </p:sp>
      <p:sp>
        <p:nvSpPr>
          <p:cNvPr id="4106" name="Rectangle 10"/>
          <p:cNvSpPr>
            <a:spLocks noChangeArrowheads="1"/>
          </p:cNvSpPr>
          <p:nvPr/>
        </p:nvSpPr>
        <p:spPr bwMode="auto">
          <a:xfrm>
            <a:off x="3708400" y="5089525"/>
            <a:ext cx="1223963" cy="1368425"/>
          </a:xfrm>
          <a:prstGeom prst="rect">
            <a:avLst/>
          </a:prstGeom>
          <a:solidFill>
            <a:srgbClr val="66FFFF"/>
          </a:solidFill>
          <a:ln w="22225">
            <a:solidFill>
              <a:schemeClr val="tx1"/>
            </a:solidFill>
            <a:miter lim="800000"/>
            <a:headEnd/>
            <a:tailEnd/>
          </a:ln>
        </p:spPr>
        <p:txBody>
          <a:bodyPr wrap="none" anchor="ctr"/>
          <a:lstStyle/>
          <a:p>
            <a:pPr algn="ctr"/>
            <a:r>
              <a:rPr lang="es-ES_tradnl" sz="1800" dirty="0" smtClean="0"/>
              <a:t>Complete</a:t>
            </a:r>
          </a:p>
          <a:p>
            <a:pPr algn="ctr"/>
            <a:r>
              <a:rPr lang="es-ES_tradnl" sz="1800" dirty="0" err="1" smtClean="0"/>
              <a:t>Statistics</a:t>
            </a:r>
            <a:endParaRPr lang="es-ES" sz="1800" dirty="0"/>
          </a:p>
        </p:txBody>
      </p:sp>
      <p:sp>
        <p:nvSpPr>
          <p:cNvPr id="11" name="Rectangle 2"/>
          <p:cNvSpPr txBox="1">
            <a:spLocks noChangeArrowheads="1"/>
          </p:cNvSpPr>
          <p:nvPr/>
        </p:nvSpPr>
        <p:spPr>
          <a:xfrm>
            <a:off x="457200" y="122238"/>
            <a:ext cx="7543800" cy="944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HS Tariff Classification</a:t>
            </a:r>
          </a:p>
        </p:txBody>
      </p:sp>
      <p:pic>
        <p:nvPicPr>
          <p:cNvPr id="12"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p:spPr>
        <p:txBody>
          <a:bodyPr wrap="none" anchor="ctr"/>
          <a:lstStyle/>
          <a:p>
            <a:endParaRPr lang="en-US" sz="1400">
              <a:solidFill>
                <a:schemeClr val="bg1"/>
              </a:solidFill>
            </a:endParaRPr>
          </a:p>
        </p:txBody>
      </p:sp>
      <p:pic>
        <p:nvPicPr>
          <p:cNvPr id="74755"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a:ln w="9525">
            <a:noFill/>
            <a:miter lim="800000"/>
            <a:headEnd/>
            <a:tailEnd/>
          </a:ln>
        </p:spPr>
      </p:pic>
      <p:sp>
        <p:nvSpPr>
          <p:cNvPr id="74756" name="Text Box 8"/>
          <p:cNvSpPr txBox="1">
            <a:spLocks noChangeArrowheads="1"/>
          </p:cNvSpPr>
          <p:nvPr/>
        </p:nvSpPr>
        <p:spPr bwMode="auto">
          <a:xfrm>
            <a:off x="304800" y="914400"/>
            <a:ext cx="8534400" cy="5568950"/>
          </a:xfrm>
          <a:prstGeom prst="rect">
            <a:avLst/>
          </a:prstGeom>
          <a:noFill/>
          <a:ln w="9525">
            <a:noFill/>
            <a:miter lim="800000"/>
            <a:headEnd/>
            <a:tailEnd/>
          </a:ln>
        </p:spPr>
        <p:txBody>
          <a:bodyPr>
            <a:spAutoFit/>
          </a:bodyPr>
          <a:lstStyle/>
          <a:p>
            <a:r>
              <a:rPr lang="en-US" sz="2400" b="1"/>
              <a:t>Sample gas is admitted into the instrument through the supplied hose and presented to the sensing device. The instrument provides the user with direct percent by weight concentrations of R12, R134a, R22 and hydrocarbons. </a:t>
            </a:r>
          </a:p>
          <a:p>
            <a:endParaRPr lang="en-US" sz="2400" b="1"/>
          </a:p>
          <a:p>
            <a:r>
              <a:rPr lang="en-US" sz="2400" b="1"/>
              <a:t>If the sample is determined to be pure R134a, the instrument will provide a direct readout of the weight percentage of air within the sample. Note that the instrument does not consider air to be a contaminate since it can be removed by most refrigerant recycling equipment. </a:t>
            </a:r>
          </a:p>
          <a:p>
            <a:endParaRPr lang="en-US" sz="2400" b="1"/>
          </a:p>
          <a:p>
            <a:r>
              <a:rPr lang="en-US" sz="2400" b="1"/>
              <a:t>Since air is not considered a contaminate, it is possible to read 100% R134a plus 5% air</a:t>
            </a:r>
            <a:r>
              <a:rPr lang="en-US" sz="2400"/>
              <a:t>. </a:t>
            </a:r>
          </a:p>
        </p:txBody>
      </p:sp>
      <p:pic>
        <p:nvPicPr>
          <p:cNvPr id="74757"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412675" name="Picture 3"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412676" name="Text Box 4"/>
          <p:cNvSpPr txBox="1">
            <a:spLocks noChangeArrowheads="1"/>
          </p:cNvSpPr>
          <p:nvPr/>
        </p:nvSpPr>
        <p:spPr bwMode="auto">
          <a:xfrm>
            <a:off x="533400" y="1219200"/>
            <a:ext cx="8001000" cy="1616075"/>
          </a:xfrm>
          <a:prstGeom prst="rect">
            <a:avLst/>
          </a:prstGeom>
          <a:noFill/>
          <a:ln w="9525">
            <a:noFill/>
            <a:miter lim="800000"/>
            <a:headEnd/>
            <a:tailEnd/>
          </a:ln>
          <a:effectLst/>
        </p:spPr>
        <p:txBody>
          <a:bodyPr>
            <a:spAutoFit/>
          </a:bodyPr>
          <a:lstStyle/>
          <a:p>
            <a:pPr algn="ctr">
              <a:spcBef>
                <a:spcPct val="50000"/>
              </a:spcBef>
            </a:pPr>
            <a:r>
              <a:rPr lang="en-US" sz="4000">
                <a:latin typeface="Copperplate Gothic Bold" pitchFamily="34" charset="0"/>
              </a:rPr>
              <a:t>ULTIMA ID</a:t>
            </a:r>
            <a:r>
              <a:rPr lang="en-US" sz="2800">
                <a:latin typeface="Copperplate Gothic Bold" pitchFamily="34" charset="0"/>
                <a:cs typeface="Arial" charset="0"/>
              </a:rPr>
              <a:t>™</a:t>
            </a:r>
          </a:p>
          <a:p>
            <a:pPr algn="ctr">
              <a:spcBef>
                <a:spcPct val="50000"/>
              </a:spcBef>
            </a:pPr>
            <a:r>
              <a:rPr lang="en-US" sz="4000">
                <a:latin typeface="Copperplate Gothic Bold" pitchFamily="34" charset="0"/>
                <a:cs typeface="Arial" charset="0"/>
              </a:rPr>
              <a:t>REFRIGERANT IDENTIFIER</a:t>
            </a:r>
          </a:p>
        </p:txBody>
      </p:sp>
      <p:pic>
        <p:nvPicPr>
          <p:cNvPr id="412678" name="Picture 6"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412679" name="Text Box 7"/>
          <p:cNvSpPr txBox="1">
            <a:spLocks noChangeArrowheads="1"/>
          </p:cNvSpPr>
          <p:nvPr/>
        </p:nvSpPr>
        <p:spPr bwMode="auto">
          <a:xfrm>
            <a:off x="1524000" y="5638800"/>
            <a:ext cx="6153150" cy="641350"/>
          </a:xfrm>
          <a:prstGeom prst="rect">
            <a:avLst/>
          </a:prstGeom>
          <a:noFill/>
          <a:ln w="9525">
            <a:noFill/>
            <a:miter lim="800000"/>
            <a:headEnd/>
            <a:tailEnd/>
          </a:ln>
          <a:effectLst/>
        </p:spPr>
        <p:txBody>
          <a:bodyPr wrap="none">
            <a:spAutoFit/>
          </a:bodyPr>
          <a:lstStyle/>
          <a:p>
            <a:r>
              <a:rPr lang="en-US" sz="3600" b="1">
                <a:latin typeface="Arial Black" pitchFamily="34" charset="0"/>
              </a:rPr>
              <a:t>PRACTICAL EXERCISES</a:t>
            </a:r>
          </a:p>
        </p:txBody>
      </p:sp>
      <p:pic>
        <p:nvPicPr>
          <p:cNvPr id="412682" name="Picture 10" descr="PICT0068"/>
          <p:cNvPicPr>
            <a:picLocks noChangeAspect="1" noChangeArrowheads="1"/>
          </p:cNvPicPr>
          <p:nvPr/>
        </p:nvPicPr>
        <p:blipFill>
          <a:blip r:embed="rId4" cstate="print"/>
          <a:srcRect/>
          <a:stretch>
            <a:fillRect/>
          </a:stretch>
        </p:blipFill>
        <p:spPr bwMode="auto">
          <a:xfrm>
            <a:off x="152400" y="3219450"/>
            <a:ext cx="2819400" cy="2114550"/>
          </a:xfrm>
          <a:prstGeom prst="rect">
            <a:avLst/>
          </a:prstGeom>
          <a:noFill/>
        </p:spPr>
      </p:pic>
      <p:pic>
        <p:nvPicPr>
          <p:cNvPr id="412683" name="Picture 11" descr="PICT0057"/>
          <p:cNvPicPr>
            <a:picLocks noChangeAspect="1" noChangeArrowheads="1"/>
          </p:cNvPicPr>
          <p:nvPr/>
        </p:nvPicPr>
        <p:blipFill>
          <a:blip r:embed="rId5" cstate="print"/>
          <a:srcRect/>
          <a:stretch>
            <a:fillRect/>
          </a:stretch>
        </p:blipFill>
        <p:spPr bwMode="auto">
          <a:xfrm>
            <a:off x="6172200" y="3219450"/>
            <a:ext cx="2819400" cy="2114550"/>
          </a:xfrm>
          <a:prstGeom prst="rect">
            <a:avLst/>
          </a:prstGeom>
          <a:noFill/>
        </p:spPr>
      </p:pic>
      <p:pic>
        <p:nvPicPr>
          <p:cNvPr id="412677" name="Picture 5" descr="Identifier"/>
          <p:cNvPicPr>
            <a:picLocks noChangeAspect="1" noChangeArrowheads="1"/>
          </p:cNvPicPr>
          <p:nvPr/>
        </p:nvPicPr>
        <p:blipFill>
          <a:blip r:embed="rId6" cstate="print"/>
          <a:srcRect/>
          <a:stretch>
            <a:fillRect/>
          </a:stretch>
        </p:blipFill>
        <p:spPr bwMode="auto">
          <a:xfrm>
            <a:off x="2362200" y="2895600"/>
            <a:ext cx="4343400" cy="251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6"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2807"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2808" name="Text Box 8"/>
          <p:cNvSpPr txBox="1">
            <a:spLocks noChangeArrowheads="1"/>
          </p:cNvSpPr>
          <p:nvPr/>
        </p:nvSpPr>
        <p:spPr bwMode="auto">
          <a:xfrm>
            <a:off x="304800" y="838200"/>
            <a:ext cx="8534400" cy="3140075"/>
          </a:xfrm>
          <a:prstGeom prst="rect">
            <a:avLst/>
          </a:prstGeom>
          <a:noFill/>
          <a:ln w="9525">
            <a:noFill/>
            <a:miter lim="800000"/>
            <a:headEnd/>
            <a:tailEnd/>
          </a:ln>
          <a:effectLst/>
        </p:spPr>
        <p:txBody>
          <a:bodyPr>
            <a:spAutoFit/>
          </a:bodyPr>
          <a:lstStyle/>
          <a:p>
            <a:r>
              <a:rPr lang="en-US" sz="2000" b="1"/>
              <a:t>Turning On The Unit</a:t>
            </a:r>
          </a:p>
          <a:p>
            <a:r>
              <a:rPr lang="en-US" sz="2000" b="1"/>
              <a:t>Connect the supplied vehicle power cable to the 12VDC power input jack on the back of the unit. Connect the battery clips to the vehicles 12VDC battery. (Note: If the optional battery module is installed and charged, the vehicle power cable is not required.) Press the left, soft key, power button and the splash screen shown in </a:t>
            </a:r>
            <a:r>
              <a:rPr lang="en-US" sz="2000" b="1" i="1"/>
              <a:t>Figure 1</a:t>
            </a:r>
            <a:r>
              <a:rPr lang="en-US" sz="2000" b="1"/>
              <a:t> will appear for approximately three seconds followed by the elevation screen shown in </a:t>
            </a:r>
            <a:r>
              <a:rPr lang="en-US" sz="2000" b="1" i="1"/>
              <a:t>Figure 2.</a:t>
            </a:r>
            <a:r>
              <a:rPr lang="en-US" sz="2000" b="1"/>
              <a:t> </a:t>
            </a:r>
          </a:p>
          <a:p>
            <a:r>
              <a:rPr lang="en-US" sz="2000" b="1"/>
              <a:t>Depressing the "DONE" button will bring the Ultima ID to the Calibration screen as shown in </a:t>
            </a:r>
            <a:r>
              <a:rPr lang="en-US" sz="2000" b="1" i="1"/>
              <a:t>Figure 3</a:t>
            </a:r>
            <a:r>
              <a:rPr lang="en-US" sz="2000" b="1"/>
              <a:t>.</a:t>
            </a:r>
          </a:p>
        </p:txBody>
      </p:sp>
      <p:pic>
        <p:nvPicPr>
          <p:cNvPr id="332809"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332810" name="Text Box 10"/>
          <p:cNvSpPr txBox="1">
            <a:spLocks noChangeArrowheads="1"/>
          </p:cNvSpPr>
          <p:nvPr/>
        </p:nvSpPr>
        <p:spPr bwMode="auto">
          <a:xfrm>
            <a:off x="762000" y="4038600"/>
            <a:ext cx="2133600" cy="1657350"/>
          </a:xfrm>
          <a:prstGeom prst="rect">
            <a:avLst/>
          </a:prstGeom>
          <a:noFill/>
          <a:ln w="9525">
            <a:solidFill>
              <a:schemeClr val="tx1"/>
            </a:solidFill>
            <a:miter lim="800000"/>
            <a:headEnd/>
            <a:tailEnd/>
          </a:ln>
          <a:effectLst/>
        </p:spPr>
        <p:txBody>
          <a:bodyPr>
            <a:spAutoFit/>
          </a:bodyPr>
          <a:lstStyle/>
          <a:p>
            <a:pPr algn="ctr">
              <a:spcBef>
                <a:spcPct val="50000"/>
              </a:spcBef>
            </a:pPr>
            <a:endParaRPr lang="en-US" sz="1200"/>
          </a:p>
          <a:p>
            <a:pPr algn="ctr">
              <a:spcBef>
                <a:spcPct val="50000"/>
              </a:spcBef>
            </a:pPr>
            <a:endParaRPr lang="en-US" sz="1200"/>
          </a:p>
          <a:p>
            <a:pPr algn="ctr">
              <a:spcBef>
                <a:spcPct val="50000"/>
              </a:spcBef>
            </a:pPr>
            <a:endParaRPr lang="en-US" sz="1200"/>
          </a:p>
          <a:p>
            <a:pPr algn="ctr">
              <a:spcBef>
                <a:spcPct val="50000"/>
              </a:spcBef>
            </a:pPr>
            <a:r>
              <a:rPr lang="en-US" sz="1200"/>
              <a:t>ULTIMA ID</a:t>
            </a:r>
          </a:p>
          <a:p>
            <a:pPr algn="ctr">
              <a:spcBef>
                <a:spcPct val="50000"/>
              </a:spcBef>
            </a:pPr>
            <a:r>
              <a:rPr lang="en-US" sz="1200"/>
              <a:t>SOFTWARE VERSION</a:t>
            </a:r>
          </a:p>
          <a:p>
            <a:pPr algn="ctr">
              <a:spcBef>
                <a:spcPct val="50000"/>
              </a:spcBef>
            </a:pPr>
            <a:r>
              <a:rPr lang="en-US" sz="1200"/>
              <a:t>XXX XX.XXX</a:t>
            </a:r>
          </a:p>
        </p:txBody>
      </p:sp>
      <p:sp>
        <p:nvSpPr>
          <p:cNvPr id="332811" name="Text Box 11"/>
          <p:cNvSpPr txBox="1">
            <a:spLocks noChangeArrowheads="1"/>
          </p:cNvSpPr>
          <p:nvPr/>
        </p:nvSpPr>
        <p:spPr bwMode="auto">
          <a:xfrm>
            <a:off x="3657600" y="4038600"/>
            <a:ext cx="2057400" cy="1657350"/>
          </a:xfrm>
          <a:prstGeom prst="rect">
            <a:avLst/>
          </a:prstGeom>
          <a:noFill/>
          <a:ln w="9525">
            <a:solidFill>
              <a:schemeClr val="tx1"/>
            </a:solidFill>
            <a:miter lim="800000"/>
            <a:headEnd/>
            <a:tailEnd/>
          </a:ln>
          <a:effectLst/>
        </p:spPr>
        <p:txBody>
          <a:bodyPr>
            <a:spAutoFit/>
          </a:bodyPr>
          <a:lstStyle/>
          <a:p>
            <a:pPr>
              <a:spcBef>
                <a:spcPct val="50000"/>
              </a:spcBef>
            </a:pPr>
            <a:r>
              <a:rPr lang="en-US" sz="1200"/>
              <a:t>THE OPERATING</a:t>
            </a:r>
          </a:p>
          <a:p>
            <a:pPr>
              <a:spcBef>
                <a:spcPct val="50000"/>
              </a:spcBef>
            </a:pPr>
            <a:r>
              <a:rPr lang="en-US" sz="1200"/>
              <a:t>ELEVATION HAS </a:t>
            </a:r>
          </a:p>
          <a:p>
            <a:pPr>
              <a:spcBef>
                <a:spcPct val="50000"/>
              </a:spcBef>
            </a:pPr>
            <a:r>
              <a:rPr lang="en-US" sz="1200"/>
              <a:t>NOT BEEN SET</a:t>
            </a:r>
          </a:p>
          <a:p>
            <a:pPr>
              <a:spcBef>
                <a:spcPct val="50000"/>
              </a:spcBef>
            </a:pPr>
            <a:r>
              <a:rPr lang="en-US" sz="1200"/>
              <a:t>SELECT HELP ON</a:t>
            </a:r>
          </a:p>
          <a:p>
            <a:pPr algn="ctr">
              <a:spcBef>
                <a:spcPct val="50000"/>
              </a:spcBef>
            </a:pPr>
            <a:r>
              <a:rPr lang="en-US" sz="1200"/>
              <a:t>THE NEXT SCREEN</a:t>
            </a:r>
          </a:p>
          <a:p>
            <a:pPr algn="r">
              <a:spcBef>
                <a:spcPct val="50000"/>
              </a:spcBef>
            </a:pPr>
            <a:r>
              <a:rPr lang="en-US" sz="1200"/>
              <a:t>DONE</a:t>
            </a:r>
          </a:p>
        </p:txBody>
      </p:sp>
      <p:sp>
        <p:nvSpPr>
          <p:cNvPr id="332812" name="Text Box 12"/>
          <p:cNvSpPr txBox="1">
            <a:spLocks noChangeArrowheads="1"/>
          </p:cNvSpPr>
          <p:nvPr/>
        </p:nvSpPr>
        <p:spPr bwMode="auto">
          <a:xfrm>
            <a:off x="6400800" y="4038600"/>
            <a:ext cx="2057400" cy="1655763"/>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1200"/>
              <a:t>READY FOR AIR CAL</a:t>
            </a:r>
          </a:p>
          <a:p>
            <a:pPr marL="342900" indent="-342900">
              <a:spcBef>
                <a:spcPct val="50000"/>
              </a:spcBef>
              <a:buFontTx/>
              <a:buAutoNum type="arabicPeriod"/>
            </a:pPr>
            <a:r>
              <a:rPr lang="en-US" sz="1200"/>
              <a:t>DISCONNECT                                                                                                                                                                          HOSE ROM VEHICLE</a:t>
            </a:r>
          </a:p>
          <a:p>
            <a:pPr marL="342900" indent="-342900">
              <a:spcBef>
                <a:spcPct val="50000"/>
              </a:spcBef>
              <a:buFontTx/>
              <a:buAutoNum type="arabicPeriod"/>
            </a:pPr>
            <a:r>
              <a:rPr lang="en-US" sz="1200"/>
              <a:t>PRESS CA L TO START</a:t>
            </a:r>
          </a:p>
          <a:p>
            <a:pPr marL="342900" indent="-342900">
              <a:spcBef>
                <a:spcPct val="50000"/>
              </a:spcBef>
            </a:pPr>
            <a:r>
              <a:rPr lang="en-US" sz="1200"/>
              <a:t>OFF         HELP          CAL</a:t>
            </a:r>
          </a:p>
        </p:txBody>
      </p:sp>
      <p:sp>
        <p:nvSpPr>
          <p:cNvPr id="332813" name="Text Box 13"/>
          <p:cNvSpPr txBox="1">
            <a:spLocks noChangeArrowheads="1"/>
          </p:cNvSpPr>
          <p:nvPr/>
        </p:nvSpPr>
        <p:spPr bwMode="auto">
          <a:xfrm>
            <a:off x="1371600" y="5715000"/>
            <a:ext cx="1022350" cy="366713"/>
          </a:xfrm>
          <a:prstGeom prst="rect">
            <a:avLst/>
          </a:prstGeom>
          <a:noFill/>
          <a:ln w="9525">
            <a:noFill/>
            <a:miter lim="800000"/>
            <a:headEnd/>
            <a:tailEnd/>
          </a:ln>
          <a:effectLst/>
        </p:spPr>
        <p:txBody>
          <a:bodyPr wrap="none">
            <a:spAutoFit/>
          </a:bodyPr>
          <a:lstStyle/>
          <a:p>
            <a:r>
              <a:rPr lang="en-US" i="1"/>
              <a:t>Figure 1</a:t>
            </a:r>
          </a:p>
        </p:txBody>
      </p:sp>
      <p:sp>
        <p:nvSpPr>
          <p:cNvPr id="332814" name="Text Box 14"/>
          <p:cNvSpPr txBox="1">
            <a:spLocks noChangeArrowheads="1"/>
          </p:cNvSpPr>
          <p:nvPr/>
        </p:nvSpPr>
        <p:spPr bwMode="auto">
          <a:xfrm>
            <a:off x="4191000" y="5715000"/>
            <a:ext cx="1022350" cy="366713"/>
          </a:xfrm>
          <a:prstGeom prst="rect">
            <a:avLst/>
          </a:prstGeom>
          <a:noFill/>
          <a:ln w="9525">
            <a:noFill/>
            <a:miter lim="800000"/>
            <a:headEnd/>
            <a:tailEnd/>
          </a:ln>
          <a:effectLst/>
        </p:spPr>
        <p:txBody>
          <a:bodyPr wrap="none">
            <a:spAutoFit/>
          </a:bodyPr>
          <a:lstStyle/>
          <a:p>
            <a:r>
              <a:rPr lang="en-US" i="1"/>
              <a:t>Figure 2</a:t>
            </a:r>
          </a:p>
        </p:txBody>
      </p:sp>
      <p:sp>
        <p:nvSpPr>
          <p:cNvPr id="332815" name="Text Box 15"/>
          <p:cNvSpPr txBox="1">
            <a:spLocks noChangeArrowheads="1"/>
          </p:cNvSpPr>
          <p:nvPr/>
        </p:nvSpPr>
        <p:spPr bwMode="auto">
          <a:xfrm>
            <a:off x="6934200" y="5715000"/>
            <a:ext cx="1022350" cy="366713"/>
          </a:xfrm>
          <a:prstGeom prst="rect">
            <a:avLst/>
          </a:prstGeom>
          <a:noFill/>
          <a:ln w="9525">
            <a:noFill/>
            <a:miter lim="800000"/>
            <a:headEnd/>
            <a:tailEnd/>
          </a:ln>
          <a:effectLst/>
        </p:spPr>
        <p:txBody>
          <a:bodyPr wrap="none">
            <a:spAutoFit/>
          </a:bodyPr>
          <a:lstStyle/>
          <a:p>
            <a:r>
              <a:rPr lang="en-US" i="1"/>
              <a:t>Figure 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0"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3831"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3832" name="Text Box 8"/>
          <p:cNvSpPr txBox="1">
            <a:spLocks noChangeArrowheads="1"/>
          </p:cNvSpPr>
          <p:nvPr/>
        </p:nvSpPr>
        <p:spPr bwMode="auto">
          <a:xfrm>
            <a:off x="304800" y="914400"/>
            <a:ext cx="8534400" cy="2928938"/>
          </a:xfrm>
          <a:prstGeom prst="rect">
            <a:avLst/>
          </a:prstGeom>
          <a:noFill/>
          <a:ln w="9525">
            <a:noFill/>
            <a:miter lim="800000"/>
            <a:headEnd/>
            <a:tailEnd/>
          </a:ln>
          <a:effectLst/>
        </p:spPr>
        <p:txBody>
          <a:bodyPr>
            <a:spAutoFit/>
          </a:bodyPr>
          <a:lstStyle/>
          <a:p>
            <a:r>
              <a:rPr lang="en-US" sz="2400" b="1"/>
              <a:t>Calibration</a:t>
            </a:r>
          </a:p>
          <a:p>
            <a:r>
              <a:rPr lang="en-US" b="1"/>
              <a:t>Each time the Ultima ID begins a new test cycle it must first self calibrate. The calibration takes 30 seconds (Figure 4) and brings fresh air into the unit via an internal pump. This fresh air purges any excess refrigerant from the unit and ensures accurate test results. Calibration requires that the hose be disconnected from the vehicle or refrigerant cylinder. During calibration, the screen shown in Figure 5 will appear reminding the user to change the filter under certain conditions. The calibration of the unit will expire after approximately five minutes of inactivity. If this occurs, the screen shown in Figure 6 will be displayed requiring the calibration to be initiated again. </a:t>
            </a:r>
          </a:p>
        </p:txBody>
      </p:sp>
      <p:pic>
        <p:nvPicPr>
          <p:cNvPr id="333833"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333834" name="Text Box 10"/>
          <p:cNvSpPr txBox="1">
            <a:spLocks noChangeArrowheads="1"/>
          </p:cNvSpPr>
          <p:nvPr/>
        </p:nvSpPr>
        <p:spPr bwMode="auto">
          <a:xfrm>
            <a:off x="762000" y="4419600"/>
            <a:ext cx="2133600" cy="1657350"/>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CALIBRATING</a:t>
            </a:r>
          </a:p>
          <a:p>
            <a:pPr algn="ctr">
              <a:spcBef>
                <a:spcPct val="50000"/>
              </a:spcBef>
            </a:pPr>
            <a:endParaRPr lang="en-US" sz="1200"/>
          </a:p>
          <a:p>
            <a:pPr>
              <a:spcBef>
                <a:spcPct val="50000"/>
              </a:spcBef>
            </a:pPr>
            <a:r>
              <a:rPr lang="en-US" sz="1200"/>
              <a:t>THIS WILL ONLY </a:t>
            </a:r>
          </a:p>
          <a:p>
            <a:pPr>
              <a:spcBef>
                <a:spcPct val="50000"/>
              </a:spcBef>
            </a:pPr>
            <a:r>
              <a:rPr lang="en-US" sz="1200"/>
              <a:t>TAKE 30 SECONDS</a:t>
            </a:r>
          </a:p>
          <a:p>
            <a:pPr algn="ctr">
              <a:spcBef>
                <a:spcPct val="50000"/>
              </a:spcBef>
            </a:pPr>
            <a:endParaRPr lang="en-US" sz="1200"/>
          </a:p>
          <a:p>
            <a:pPr algn="ctr">
              <a:spcBef>
                <a:spcPct val="50000"/>
              </a:spcBef>
            </a:pPr>
            <a:endParaRPr lang="en-US" sz="1200"/>
          </a:p>
        </p:txBody>
      </p:sp>
      <p:sp>
        <p:nvSpPr>
          <p:cNvPr id="333835" name="Text Box 11"/>
          <p:cNvSpPr txBox="1">
            <a:spLocks noChangeArrowheads="1"/>
          </p:cNvSpPr>
          <p:nvPr/>
        </p:nvSpPr>
        <p:spPr bwMode="auto">
          <a:xfrm>
            <a:off x="3657600" y="4419600"/>
            <a:ext cx="2057400" cy="1655763"/>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 CALIBRATING -</a:t>
            </a:r>
          </a:p>
          <a:p>
            <a:pPr algn="ctr">
              <a:spcBef>
                <a:spcPct val="50000"/>
              </a:spcBef>
            </a:pPr>
            <a:r>
              <a:rPr lang="en-US" sz="1200"/>
              <a:t>NOTE</a:t>
            </a:r>
          </a:p>
          <a:p>
            <a:pPr>
              <a:spcBef>
                <a:spcPct val="50000"/>
              </a:spcBef>
            </a:pPr>
            <a:r>
              <a:rPr lang="en-US" sz="1200"/>
              <a:t>REPLACE FILTER WHEN WHITE ELEMENT BEGINS TO SHOW RED </a:t>
            </a:r>
          </a:p>
          <a:p>
            <a:pPr>
              <a:spcBef>
                <a:spcPct val="50000"/>
              </a:spcBef>
            </a:pPr>
            <a:r>
              <a:rPr lang="en-US" sz="1200"/>
              <a:t>SPOTS ON THE OUTSIDE DIAMETER</a:t>
            </a:r>
            <a:endParaRPr lang="en-US" sz="800"/>
          </a:p>
        </p:txBody>
      </p:sp>
      <p:sp>
        <p:nvSpPr>
          <p:cNvPr id="333836" name="Text Box 12"/>
          <p:cNvSpPr txBox="1">
            <a:spLocks noChangeArrowheads="1"/>
          </p:cNvSpPr>
          <p:nvPr/>
        </p:nvSpPr>
        <p:spPr bwMode="auto">
          <a:xfrm>
            <a:off x="6324600" y="4419600"/>
            <a:ext cx="2057400" cy="1563688"/>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1200"/>
              <a:t>CALIBRATION TIME HAS EXPIRED</a:t>
            </a:r>
          </a:p>
          <a:p>
            <a:pPr marL="342900" indent="-342900" algn="ctr">
              <a:spcBef>
                <a:spcPct val="50000"/>
              </a:spcBef>
            </a:pPr>
            <a:r>
              <a:rPr lang="en-US" sz="1200"/>
              <a:t>DISCONNECT HOSE FROM VEHICLE AND PRESS CAL TO RECALIBRATE</a:t>
            </a:r>
          </a:p>
          <a:p>
            <a:pPr marL="342900" indent="-342900" algn="r">
              <a:spcBef>
                <a:spcPct val="50000"/>
              </a:spcBef>
            </a:pPr>
            <a:r>
              <a:rPr lang="en-US" sz="1200"/>
              <a:t>CAL</a:t>
            </a:r>
          </a:p>
        </p:txBody>
      </p:sp>
      <p:sp>
        <p:nvSpPr>
          <p:cNvPr id="333837" name="Text Box 13"/>
          <p:cNvSpPr txBox="1">
            <a:spLocks noChangeArrowheads="1"/>
          </p:cNvSpPr>
          <p:nvPr/>
        </p:nvSpPr>
        <p:spPr bwMode="auto">
          <a:xfrm>
            <a:off x="1371600" y="6019800"/>
            <a:ext cx="1022350" cy="366713"/>
          </a:xfrm>
          <a:prstGeom prst="rect">
            <a:avLst/>
          </a:prstGeom>
          <a:noFill/>
          <a:ln w="9525">
            <a:noFill/>
            <a:miter lim="800000"/>
            <a:headEnd/>
            <a:tailEnd/>
          </a:ln>
          <a:effectLst/>
        </p:spPr>
        <p:txBody>
          <a:bodyPr wrap="none">
            <a:spAutoFit/>
          </a:bodyPr>
          <a:lstStyle/>
          <a:p>
            <a:r>
              <a:rPr lang="en-US" i="1"/>
              <a:t>Figure 4</a:t>
            </a:r>
          </a:p>
        </p:txBody>
      </p:sp>
      <p:sp>
        <p:nvSpPr>
          <p:cNvPr id="333838" name="Text Box 14"/>
          <p:cNvSpPr txBox="1">
            <a:spLocks noChangeArrowheads="1"/>
          </p:cNvSpPr>
          <p:nvPr/>
        </p:nvSpPr>
        <p:spPr bwMode="auto">
          <a:xfrm>
            <a:off x="4191000" y="6019800"/>
            <a:ext cx="1022350" cy="366713"/>
          </a:xfrm>
          <a:prstGeom prst="rect">
            <a:avLst/>
          </a:prstGeom>
          <a:noFill/>
          <a:ln w="9525">
            <a:noFill/>
            <a:miter lim="800000"/>
            <a:headEnd/>
            <a:tailEnd/>
          </a:ln>
          <a:effectLst/>
        </p:spPr>
        <p:txBody>
          <a:bodyPr wrap="none">
            <a:spAutoFit/>
          </a:bodyPr>
          <a:lstStyle/>
          <a:p>
            <a:r>
              <a:rPr lang="en-US" i="1"/>
              <a:t>Figure 5</a:t>
            </a:r>
          </a:p>
        </p:txBody>
      </p:sp>
      <p:sp>
        <p:nvSpPr>
          <p:cNvPr id="333839" name="Text Box 15"/>
          <p:cNvSpPr txBox="1">
            <a:spLocks noChangeArrowheads="1"/>
          </p:cNvSpPr>
          <p:nvPr/>
        </p:nvSpPr>
        <p:spPr bwMode="auto">
          <a:xfrm>
            <a:off x="6858000" y="5943600"/>
            <a:ext cx="1022350" cy="366713"/>
          </a:xfrm>
          <a:prstGeom prst="rect">
            <a:avLst/>
          </a:prstGeom>
          <a:noFill/>
          <a:ln w="9525">
            <a:noFill/>
            <a:miter lim="800000"/>
            <a:headEnd/>
            <a:tailEnd/>
          </a:ln>
          <a:effectLst/>
        </p:spPr>
        <p:txBody>
          <a:bodyPr wrap="none">
            <a:spAutoFit/>
          </a:bodyPr>
          <a:lstStyle/>
          <a:p>
            <a:r>
              <a:rPr lang="en-US" i="1"/>
              <a:t>Figure 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4"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4855"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4856" name="Text Box 8"/>
          <p:cNvSpPr txBox="1">
            <a:spLocks noChangeArrowheads="1"/>
          </p:cNvSpPr>
          <p:nvPr/>
        </p:nvSpPr>
        <p:spPr bwMode="auto">
          <a:xfrm>
            <a:off x="228600" y="685800"/>
            <a:ext cx="8534400" cy="2647950"/>
          </a:xfrm>
          <a:prstGeom prst="rect">
            <a:avLst/>
          </a:prstGeom>
          <a:noFill/>
          <a:ln w="9525">
            <a:noFill/>
            <a:miter lim="800000"/>
            <a:headEnd/>
            <a:tailEnd/>
          </a:ln>
          <a:effectLst/>
        </p:spPr>
        <p:txBody>
          <a:bodyPr>
            <a:spAutoFit/>
          </a:bodyPr>
          <a:lstStyle/>
          <a:p>
            <a:r>
              <a:rPr lang="en-US" sz="2400" b="1"/>
              <a:t>Calibration (cont’d)</a:t>
            </a:r>
          </a:p>
          <a:p>
            <a:r>
              <a:rPr lang="en-US" sz="2400" b="1"/>
              <a:t>After calibrating, the unit will display the screen shown in Figure 7. </a:t>
            </a:r>
          </a:p>
          <a:p>
            <a:endParaRPr lang="en-US" sz="2400" b="1"/>
          </a:p>
          <a:p>
            <a:r>
              <a:rPr lang="en-US" sz="2400" b="1"/>
              <a:t>Connect the hose to the vehicle, (for R134a open the valve) and select the refrigerant type you wish to test. The Ultima ID will display the screen shown in Figure 8. </a:t>
            </a:r>
          </a:p>
        </p:txBody>
      </p:sp>
      <p:pic>
        <p:nvPicPr>
          <p:cNvPr id="334857"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334858" name="Text Box 10"/>
          <p:cNvSpPr txBox="1">
            <a:spLocks noChangeArrowheads="1"/>
          </p:cNvSpPr>
          <p:nvPr/>
        </p:nvSpPr>
        <p:spPr bwMode="auto">
          <a:xfrm>
            <a:off x="1828800" y="5105400"/>
            <a:ext cx="1022350" cy="366713"/>
          </a:xfrm>
          <a:prstGeom prst="rect">
            <a:avLst/>
          </a:prstGeom>
          <a:noFill/>
          <a:ln w="9525">
            <a:noFill/>
            <a:miter lim="800000"/>
            <a:headEnd/>
            <a:tailEnd/>
          </a:ln>
          <a:effectLst/>
        </p:spPr>
        <p:txBody>
          <a:bodyPr wrap="none">
            <a:spAutoFit/>
          </a:bodyPr>
          <a:lstStyle/>
          <a:p>
            <a:r>
              <a:rPr lang="en-US" i="1"/>
              <a:t>Figure 7</a:t>
            </a:r>
          </a:p>
        </p:txBody>
      </p:sp>
      <p:sp>
        <p:nvSpPr>
          <p:cNvPr id="334859" name="Text Box 11"/>
          <p:cNvSpPr txBox="1">
            <a:spLocks noChangeArrowheads="1"/>
          </p:cNvSpPr>
          <p:nvPr/>
        </p:nvSpPr>
        <p:spPr bwMode="auto">
          <a:xfrm>
            <a:off x="6096000" y="5105400"/>
            <a:ext cx="1022350" cy="366713"/>
          </a:xfrm>
          <a:prstGeom prst="rect">
            <a:avLst/>
          </a:prstGeom>
          <a:noFill/>
          <a:ln w="9525">
            <a:noFill/>
            <a:miter lim="800000"/>
            <a:headEnd/>
            <a:tailEnd/>
          </a:ln>
          <a:effectLst/>
        </p:spPr>
        <p:txBody>
          <a:bodyPr wrap="none">
            <a:spAutoFit/>
          </a:bodyPr>
          <a:lstStyle/>
          <a:p>
            <a:r>
              <a:rPr lang="en-US" i="1"/>
              <a:t>Figure 8</a:t>
            </a:r>
          </a:p>
        </p:txBody>
      </p:sp>
      <p:sp>
        <p:nvSpPr>
          <p:cNvPr id="334860" name="Text Box 12"/>
          <p:cNvSpPr txBox="1">
            <a:spLocks noChangeArrowheads="1"/>
          </p:cNvSpPr>
          <p:nvPr/>
        </p:nvSpPr>
        <p:spPr bwMode="auto">
          <a:xfrm>
            <a:off x="1371600" y="3505200"/>
            <a:ext cx="2057400" cy="1655763"/>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1200"/>
              <a:t>READY</a:t>
            </a:r>
          </a:p>
          <a:p>
            <a:pPr marL="342900" indent="-342900">
              <a:spcBef>
                <a:spcPct val="50000"/>
              </a:spcBef>
              <a:buFontTx/>
              <a:buAutoNum type="arabicPeriod"/>
            </a:pPr>
            <a:r>
              <a:rPr lang="en-US" sz="1200"/>
              <a:t>CONNECT HOSE                                                                                                                                                                          OPEN VALVE</a:t>
            </a:r>
          </a:p>
          <a:p>
            <a:pPr marL="342900" indent="-342900">
              <a:spcBef>
                <a:spcPct val="50000"/>
              </a:spcBef>
              <a:buFontTx/>
              <a:buAutoNum type="arabicPeriod"/>
            </a:pPr>
            <a:r>
              <a:rPr lang="en-US" sz="1200"/>
              <a:t>SELECT REFRIGERANT TO TEST</a:t>
            </a:r>
          </a:p>
          <a:p>
            <a:pPr marL="342900" indent="-342900">
              <a:spcBef>
                <a:spcPct val="50000"/>
              </a:spcBef>
            </a:pPr>
            <a:r>
              <a:rPr lang="en-US" sz="1200"/>
              <a:t>R12        HELP        R134A</a:t>
            </a:r>
          </a:p>
        </p:txBody>
      </p:sp>
      <p:sp>
        <p:nvSpPr>
          <p:cNvPr id="334861" name="Text Box 13"/>
          <p:cNvSpPr txBox="1">
            <a:spLocks noChangeArrowheads="1"/>
          </p:cNvSpPr>
          <p:nvPr/>
        </p:nvSpPr>
        <p:spPr bwMode="auto">
          <a:xfrm>
            <a:off x="5410200" y="3505200"/>
            <a:ext cx="2133600" cy="1657350"/>
          </a:xfrm>
          <a:prstGeom prst="rect">
            <a:avLst/>
          </a:prstGeom>
          <a:noFill/>
          <a:ln w="9525">
            <a:solidFill>
              <a:schemeClr val="tx1"/>
            </a:solidFill>
            <a:miter lim="800000"/>
            <a:headEnd/>
            <a:tailEnd/>
          </a:ln>
          <a:effectLst/>
        </p:spPr>
        <p:txBody>
          <a:bodyPr>
            <a:spAutoFit/>
          </a:bodyPr>
          <a:lstStyle/>
          <a:p>
            <a:pPr algn="ctr">
              <a:spcBef>
                <a:spcPct val="50000"/>
              </a:spcBef>
            </a:pPr>
            <a:r>
              <a:rPr lang="en-US" sz="1200"/>
              <a:t>TESTING</a:t>
            </a:r>
          </a:p>
          <a:p>
            <a:pPr algn="ctr">
              <a:spcBef>
                <a:spcPct val="50000"/>
              </a:spcBef>
            </a:pPr>
            <a:r>
              <a:rPr lang="en-US" sz="1200"/>
              <a:t>RXXX SAMPLE</a:t>
            </a:r>
          </a:p>
          <a:p>
            <a:pPr algn="ctr">
              <a:spcBef>
                <a:spcPct val="50000"/>
              </a:spcBef>
            </a:pPr>
            <a:endParaRPr lang="en-US" sz="1200"/>
          </a:p>
          <a:p>
            <a:pPr>
              <a:spcBef>
                <a:spcPct val="50000"/>
              </a:spcBef>
            </a:pPr>
            <a:r>
              <a:rPr lang="en-US" sz="1200"/>
              <a:t>THIS WILL ONLY </a:t>
            </a:r>
          </a:p>
          <a:p>
            <a:pPr>
              <a:spcBef>
                <a:spcPct val="50000"/>
              </a:spcBef>
            </a:pPr>
            <a:r>
              <a:rPr lang="en-US" sz="1200"/>
              <a:t>TAKE 30 SECONDS</a:t>
            </a:r>
          </a:p>
          <a:p>
            <a:pPr algn="ctr">
              <a:spcBef>
                <a:spcPct val="50000"/>
              </a:spcBef>
            </a:pPr>
            <a:endParaRPr lang="en-US" sz="12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8"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5879"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5880" name="Text Box 8"/>
          <p:cNvSpPr txBox="1">
            <a:spLocks noChangeArrowheads="1"/>
          </p:cNvSpPr>
          <p:nvPr/>
        </p:nvSpPr>
        <p:spPr bwMode="auto">
          <a:xfrm>
            <a:off x="304800" y="762000"/>
            <a:ext cx="8534400" cy="1187450"/>
          </a:xfrm>
          <a:prstGeom prst="rect">
            <a:avLst/>
          </a:prstGeom>
          <a:noFill/>
          <a:ln w="9525">
            <a:noFill/>
            <a:miter lim="800000"/>
            <a:headEnd/>
            <a:tailEnd/>
          </a:ln>
          <a:effectLst/>
        </p:spPr>
        <p:txBody>
          <a:bodyPr>
            <a:spAutoFit/>
          </a:bodyPr>
          <a:lstStyle/>
          <a:p>
            <a:r>
              <a:rPr lang="en-US" sz="2400" b="1"/>
              <a:t>Viewing the Test Results</a:t>
            </a:r>
          </a:p>
          <a:p>
            <a:r>
              <a:rPr lang="en-US" sz="2400" b="1"/>
              <a:t>Upon completion of the test, the Ultima ID will display a screen similar to that shown in Figure 9 or Figure 10.</a:t>
            </a:r>
          </a:p>
        </p:txBody>
      </p:sp>
      <p:pic>
        <p:nvPicPr>
          <p:cNvPr id="335881"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335882" name="Text Box 10"/>
          <p:cNvSpPr txBox="1">
            <a:spLocks noChangeArrowheads="1"/>
          </p:cNvSpPr>
          <p:nvPr/>
        </p:nvSpPr>
        <p:spPr bwMode="auto">
          <a:xfrm>
            <a:off x="1600200" y="3962400"/>
            <a:ext cx="1022350" cy="366713"/>
          </a:xfrm>
          <a:prstGeom prst="rect">
            <a:avLst/>
          </a:prstGeom>
          <a:noFill/>
          <a:ln w="9525">
            <a:noFill/>
            <a:miter lim="800000"/>
            <a:headEnd/>
            <a:tailEnd/>
          </a:ln>
          <a:effectLst/>
        </p:spPr>
        <p:txBody>
          <a:bodyPr wrap="none">
            <a:spAutoFit/>
          </a:bodyPr>
          <a:lstStyle/>
          <a:p>
            <a:r>
              <a:rPr lang="en-US" i="1"/>
              <a:t>Figure 9</a:t>
            </a:r>
          </a:p>
        </p:txBody>
      </p:sp>
      <p:sp>
        <p:nvSpPr>
          <p:cNvPr id="335883" name="Text Box 11"/>
          <p:cNvSpPr txBox="1">
            <a:spLocks noChangeArrowheads="1"/>
          </p:cNvSpPr>
          <p:nvPr/>
        </p:nvSpPr>
        <p:spPr bwMode="auto">
          <a:xfrm>
            <a:off x="6324600" y="3962400"/>
            <a:ext cx="1149350" cy="366713"/>
          </a:xfrm>
          <a:prstGeom prst="rect">
            <a:avLst/>
          </a:prstGeom>
          <a:noFill/>
          <a:ln w="9525">
            <a:noFill/>
            <a:miter lim="800000"/>
            <a:headEnd/>
            <a:tailEnd/>
          </a:ln>
          <a:effectLst/>
        </p:spPr>
        <p:txBody>
          <a:bodyPr wrap="none">
            <a:spAutoFit/>
          </a:bodyPr>
          <a:lstStyle/>
          <a:p>
            <a:r>
              <a:rPr lang="en-US" i="1"/>
              <a:t>Figure 10</a:t>
            </a:r>
          </a:p>
        </p:txBody>
      </p:sp>
      <p:sp>
        <p:nvSpPr>
          <p:cNvPr id="335884" name="Text Box 12"/>
          <p:cNvSpPr txBox="1">
            <a:spLocks noChangeArrowheads="1"/>
          </p:cNvSpPr>
          <p:nvPr/>
        </p:nvSpPr>
        <p:spPr bwMode="auto">
          <a:xfrm>
            <a:off x="5638800" y="2362200"/>
            <a:ext cx="2133600" cy="1627188"/>
          </a:xfrm>
          <a:prstGeom prst="rect">
            <a:avLst/>
          </a:prstGeom>
          <a:noFill/>
          <a:ln w="9525">
            <a:solidFill>
              <a:schemeClr val="tx1"/>
            </a:solidFill>
            <a:miter lim="800000"/>
            <a:headEnd/>
            <a:tailEnd/>
          </a:ln>
          <a:effectLst/>
        </p:spPr>
        <p:txBody>
          <a:bodyPr>
            <a:spAutoFit/>
          </a:bodyPr>
          <a:lstStyle/>
          <a:p>
            <a:pPr algn="ctr">
              <a:spcBef>
                <a:spcPct val="50000"/>
              </a:spcBef>
            </a:pPr>
            <a:r>
              <a:rPr lang="en-US" sz="2800" b="1"/>
              <a:t>FAIL</a:t>
            </a:r>
          </a:p>
          <a:p>
            <a:pPr algn="ctr">
              <a:spcBef>
                <a:spcPct val="50000"/>
              </a:spcBef>
            </a:pPr>
            <a:endParaRPr lang="en-US" sz="1200"/>
          </a:p>
          <a:p>
            <a:pPr algn="ctr">
              <a:spcBef>
                <a:spcPct val="50000"/>
              </a:spcBef>
            </a:pPr>
            <a:r>
              <a:rPr lang="en-US" sz="1200"/>
              <a:t>R134	95.0%</a:t>
            </a:r>
          </a:p>
          <a:p>
            <a:pPr>
              <a:spcBef>
                <a:spcPct val="50000"/>
              </a:spcBef>
            </a:pPr>
            <a:endParaRPr lang="en-US" sz="1200"/>
          </a:p>
          <a:p>
            <a:pPr>
              <a:spcBef>
                <a:spcPct val="50000"/>
              </a:spcBef>
            </a:pPr>
            <a:r>
              <a:rPr lang="en-US" sz="1200"/>
              <a:t>                 HELP        MORE</a:t>
            </a:r>
          </a:p>
        </p:txBody>
      </p:sp>
      <p:sp>
        <p:nvSpPr>
          <p:cNvPr id="335885" name="Text Box 13"/>
          <p:cNvSpPr txBox="1">
            <a:spLocks noChangeArrowheads="1"/>
          </p:cNvSpPr>
          <p:nvPr/>
        </p:nvSpPr>
        <p:spPr bwMode="auto">
          <a:xfrm>
            <a:off x="1066800" y="2362200"/>
            <a:ext cx="2133600" cy="1627188"/>
          </a:xfrm>
          <a:prstGeom prst="rect">
            <a:avLst/>
          </a:prstGeom>
          <a:noFill/>
          <a:ln w="9525">
            <a:solidFill>
              <a:schemeClr val="tx1"/>
            </a:solidFill>
            <a:miter lim="800000"/>
            <a:headEnd/>
            <a:tailEnd/>
          </a:ln>
          <a:effectLst/>
        </p:spPr>
        <p:txBody>
          <a:bodyPr>
            <a:spAutoFit/>
          </a:bodyPr>
          <a:lstStyle/>
          <a:p>
            <a:pPr algn="ctr">
              <a:spcBef>
                <a:spcPct val="50000"/>
              </a:spcBef>
            </a:pPr>
            <a:r>
              <a:rPr lang="en-US" sz="2800" b="1"/>
              <a:t>PASS</a:t>
            </a:r>
          </a:p>
          <a:p>
            <a:pPr algn="ctr">
              <a:spcBef>
                <a:spcPct val="50000"/>
              </a:spcBef>
            </a:pPr>
            <a:r>
              <a:rPr lang="en-US" sz="1200"/>
              <a:t>R134	100.0%</a:t>
            </a:r>
          </a:p>
          <a:p>
            <a:pPr algn="ctr">
              <a:spcBef>
                <a:spcPct val="50000"/>
              </a:spcBef>
            </a:pPr>
            <a:r>
              <a:rPr lang="en-US" sz="1200"/>
              <a:t>AIR	2.8%</a:t>
            </a:r>
          </a:p>
          <a:p>
            <a:pPr>
              <a:spcBef>
                <a:spcPct val="50000"/>
              </a:spcBef>
            </a:pPr>
            <a:endParaRPr lang="en-US" sz="1200"/>
          </a:p>
          <a:p>
            <a:pPr>
              <a:spcBef>
                <a:spcPct val="50000"/>
              </a:spcBef>
            </a:pPr>
            <a:r>
              <a:rPr lang="en-US" sz="1200"/>
              <a:t>                 HELP        MORE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2"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6903"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6904" name="Text Box 8"/>
          <p:cNvSpPr txBox="1">
            <a:spLocks noChangeArrowheads="1"/>
          </p:cNvSpPr>
          <p:nvPr/>
        </p:nvSpPr>
        <p:spPr bwMode="auto">
          <a:xfrm>
            <a:off x="304800" y="762000"/>
            <a:ext cx="8534400" cy="2563813"/>
          </a:xfrm>
          <a:prstGeom prst="rect">
            <a:avLst/>
          </a:prstGeom>
          <a:noFill/>
          <a:ln w="9525">
            <a:noFill/>
            <a:miter lim="800000"/>
            <a:headEnd/>
            <a:tailEnd/>
          </a:ln>
          <a:effectLst/>
        </p:spPr>
        <p:txBody>
          <a:bodyPr>
            <a:spAutoFit/>
          </a:bodyPr>
          <a:lstStyle/>
          <a:p>
            <a:r>
              <a:rPr lang="en-US" b="1"/>
              <a:t>Viewing the Test Results (cont’d)</a:t>
            </a:r>
          </a:p>
          <a:p>
            <a:r>
              <a:rPr lang="en-US" b="1"/>
              <a:t>If the refrigerant tested is 98% pure or better, and the air content is less than 90%, the "PASS“ screen will display and the Green LED will illuminate. </a:t>
            </a:r>
          </a:p>
          <a:p>
            <a:endParaRPr lang="en-US" b="1"/>
          </a:p>
          <a:p>
            <a:r>
              <a:rPr lang="en-US" b="1"/>
              <a:t>Should the refrigerant be less than 98% pure or the air content greater than 90%, the "FAIL" screen will display and the Red LED will illuminate. </a:t>
            </a:r>
          </a:p>
          <a:p>
            <a:endParaRPr lang="en-US" b="1"/>
          </a:p>
          <a:p>
            <a:r>
              <a:rPr lang="en-US" b="1"/>
              <a:t>In either case, selecting the "MORE" button will display the details in Figure 11 for "PASS" and Figure 12 for "FAIL".</a:t>
            </a:r>
          </a:p>
        </p:txBody>
      </p:sp>
      <p:pic>
        <p:nvPicPr>
          <p:cNvPr id="336905"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
        <p:nvSpPr>
          <p:cNvPr id="336906" name="Text Box 10"/>
          <p:cNvSpPr txBox="1">
            <a:spLocks noChangeArrowheads="1"/>
          </p:cNvSpPr>
          <p:nvPr/>
        </p:nvSpPr>
        <p:spPr bwMode="auto">
          <a:xfrm>
            <a:off x="2057400" y="5562600"/>
            <a:ext cx="1149350" cy="366713"/>
          </a:xfrm>
          <a:prstGeom prst="rect">
            <a:avLst/>
          </a:prstGeom>
          <a:noFill/>
          <a:ln w="9525">
            <a:noFill/>
            <a:miter lim="800000"/>
            <a:headEnd/>
            <a:tailEnd/>
          </a:ln>
          <a:effectLst/>
        </p:spPr>
        <p:txBody>
          <a:bodyPr wrap="none">
            <a:spAutoFit/>
          </a:bodyPr>
          <a:lstStyle/>
          <a:p>
            <a:r>
              <a:rPr lang="en-US" i="1"/>
              <a:t>Figure 11</a:t>
            </a:r>
          </a:p>
        </p:txBody>
      </p:sp>
      <p:sp>
        <p:nvSpPr>
          <p:cNvPr id="336907" name="Text Box 11"/>
          <p:cNvSpPr txBox="1">
            <a:spLocks noChangeArrowheads="1"/>
          </p:cNvSpPr>
          <p:nvPr/>
        </p:nvSpPr>
        <p:spPr bwMode="auto">
          <a:xfrm>
            <a:off x="5867400" y="5562600"/>
            <a:ext cx="1149350" cy="366713"/>
          </a:xfrm>
          <a:prstGeom prst="rect">
            <a:avLst/>
          </a:prstGeom>
          <a:noFill/>
          <a:ln w="9525">
            <a:noFill/>
            <a:miter lim="800000"/>
            <a:headEnd/>
            <a:tailEnd/>
          </a:ln>
          <a:effectLst/>
        </p:spPr>
        <p:txBody>
          <a:bodyPr wrap="none">
            <a:spAutoFit/>
          </a:bodyPr>
          <a:lstStyle/>
          <a:p>
            <a:r>
              <a:rPr lang="en-US" i="1"/>
              <a:t>Figure 12</a:t>
            </a:r>
          </a:p>
        </p:txBody>
      </p:sp>
      <p:sp>
        <p:nvSpPr>
          <p:cNvPr id="336908" name="Text Box 12"/>
          <p:cNvSpPr txBox="1">
            <a:spLocks noChangeArrowheads="1"/>
          </p:cNvSpPr>
          <p:nvPr/>
        </p:nvSpPr>
        <p:spPr bwMode="auto">
          <a:xfrm>
            <a:off x="1600200" y="3886200"/>
            <a:ext cx="2057400" cy="1701800"/>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1200"/>
              <a:t>RESULTS…….PASS</a:t>
            </a:r>
          </a:p>
          <a:p>
            <a:pPr marL="342900" indent="-342900" algn="ctr">
              <a:spcBef>
                <a:spcPct val="50000"/>
              </a:spcBef>
            </a:pPr>
            <a:r>
              <a:rPr lang="en-US" sz="1000"/>
              <a:t>R134		100.0%</a:t>
            </a:r>
          </a:p>
          <a:p>
            <a:pPr marL="342900" indent="-342900" algn="ctr">
              <a:spcBef>
                <a:spcPct val="50000"/>
              </a:spcBef>
            </a:pPr>
            <a:r>
              <a:rPr lang="en-US" sz="1000"/>
              <a:t>R12		.0%</a:t>
            </a:r>
          </a:p>
          <a:p>
            <a:pPr marL="342900" indent="-342900" algn="ctr">
              <a:spcBef>
                <a:spcPct val="50000"/>
              </a:spcBef>
            </a:pPr>
            <a:r>
              <a:rPr lang="en-US" sz="1000"/>
              <a:t>R22		.0%</a:t>
            </a:r>
          </a:p>
          <a:p>
            <a:pPr marL="342900" indent="-342900" algn="ctr">
              <a:spcBef>
                <a:spcPct val="50000"/>
              </a:spcBef>
            </a:pPr>
            <a:r>
              <a:rPr lang="en-US" sz="1000"/>
              <a:t>HC		.0%</a:t>
            </a:r>
          </a:p>
          <a:p>
            <a:pPr marL="342900" indent="-342900" algn="ctr">
              <a:spcBef>
                <a:spcPct val="50000"/>
              </a:spcBef>
            </a:pPr>
            <a:r>
              <a:rPr lang="en-US" sz="1000"/>
              <a:t>AIR		2.8%</a:t>
            </a:r>
          </a:p>
          <a:p>
            <a:pPr marL="342900" indent="-342900">
              <a:spcBef>
                <a:spcPct val="50000"/>
              </a:spcBef>
            </a:pPr>
            <a:r>
              <a:rPr lang="en-US" sz="1200"/>
              <a:t>EXIT	                        PRINT</a:t>
            </a:r>
          </a:p>
        </p:txBody>
      </p:sp>
      <p:sp>
        <p:nvSpPr>
          <p:cNvPr id="336909" name="Text Box 13"/>
          <p:cNvSpPr txBox="1">
            <a:spLocks noChangeArrowheads="1"/>
          </p:cNvSpPr>
          <p:nvPr/>
        </p:nvSpPr>
        <p:spPr bwMode="auto">
          <a:xfrm>
            <a:off x="5334000" y="3886200"/>
            <a:ext cx="2057400" cy="1701800"/>
          </a:xfrm>
          <a:prstGeom prst="rect">
            <a:avLst/>
          </a:prstGeom>
          <a:noFill/>
          <a:ln w="9525">
            <a:solidFill>
              <a:schemeClr val="tx1"/>
            </a:solidFill>
            <a:miter lim="800000"/>
            <a:headEnd/>
            <a:tailEnd/>
          </a:ln>
          <a:effectLst/>
        </p:spPr>
        <p:txBody>
          <a:bodyPr>
            <a:spAutoFit/>
          </a:bodyPr>
          <a:lstStyle/>
          <a:p>
            <a:pPr marL="342900" indent="-342900" algn="ctr">
              <a:spcBef>
                <a:spcPct val="50000"/>
              </a:spcBef>
            </a:pPr>
            <a:r>
              <a:rPr lang="en-US" sz="1200"/>
              <a:t>RESULTS…….FAIL</a:t>
            </a:r>
          </a:p>
          <a:p>
            <a:pPr marL="342900" indent="-342900" algn="ctr">
              <a:spcBef>
                <a:spcPct val="50000"/>
              </a:spcBef>
            </a:pPr>
            <a:r>
              <a:rPr lang="en-US" sz="1000"/>
              <a:t>R134		95.0%</a:t>
            </a:r>
          </a:p>
          <a:p>
            <a:pPr marL="342900" indent="-342900" algn="ctr">
              <a:spcBef>
                <a:spcPct val="50000"/>
              </a:spcBef>
            </a:pPr>
            <a:r>
              <a:rPr lang="en-US" sz="1000"/>
              <a:t>R12		5.0%</a:t>
            </a:r>
          </a:p>
          <a:p>
            <a:pPr marL="342900" indent="-342900" algn="ctr">
              <a:spcBef>
                <a:spcPct val="50000"/>
              </a:spcBef>
            </a:pPr>
            <a:r>
              <a:rPr lang="en-US" sz="1000"/>
              <a:t>R22		.0%</a:t>
            </a:r>
          </a:p>
          <a:p>
            <a:pPr marL="342900" indent="-342900" algn="ctr">
              <a:spcBef>
                <a:spcPct val="50000"/>
              </a:spcBef>
            </a:pPr>
            <a:r>
              <a:rPr lang="en-US" sz="1000"/>
              <a:t>HC		.0%</a:t>
            </a:r>
          </a:p>
          <a:p>
            <a:pPr marL="342900" indent="-342900" algn="ctr">
              <a:spcBef>
                <a:spcPct val="50000"/>
              </a:spcBef>
            </a:pPr>
            <a:endParaRPr lang="en-US" sz="1000"/>
          </a:p>
          <a:p>
            <a:pPr marL="342900" indent="-342900">
              <a:spcBef>
                <a:spcPct val="50000"/>
              </a:spcBef>
            </a:pPr>
            <a:r>
              <a:rPr lang="en-US" sz="1200"/>
              <a:t>EXIT	                        PRINT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6" name="Rectangle 6"/>
          <p:cNvSpPr>
            <a:spLocks noChangeArrowheads="1"/>
          </p:cNvSpPr>
          <p:nvPr/>
        </p:nvSpPr>
        <p:spPr bwMode="auto">
          <a:xfrm>
            <a:off x="0" y="0"/>
            <a:ext cx="9144000" cy="762000"/>
          </a:xfrm>
          <a:prstGeom prst="rect">
            <a:avLst/>
          </a:prstGeom>
          <a:solidFill>
            <a:srgbClr val="000000"/>
          </a:solidFill>
          <a:ln w="9525">
            <a:solidFill>
              <a:schemeClr val="tx1"/>
            </a:solidFill>
            <a:miter lim="800000"/>
            <a:headEnd/>
            <a:tailEnd/>
          </a:ln>
          <a:effectLst/>
        </p:spPr>
        <p:txBody>
          <a:bodyPr wrap="none" anchor="ctr"/>
          <a:lstStyle/>
          <a:p>
            <a:endParaRPr lang="en-US" sz="1400">
              <a:solidFill>
                <a:schemeClr val="bg1"/>
              </a:solidFill>
            </a:endParaRPr>
          </a:p>
        </p:txBody>
      </p:sp>
      <p:pic>
        <p:nvPicPr>
          <p:cNvPr id="337927" name="Picture 7" descr="top"/>
          <p:cNvPicPr>
            <a:picLocks noChangeAspect="1" noChangeArrowheads="1"/>
          </p:cNvPicPr>
          <p:nvPr/>
        </p:nvPicPr>
        <p:blipFill>
          <a:blip r:embed="rId2" cstate="print"/>
          <a:srcRect/>
          <a:stretch>
            <a:fillRect/>
          </a:stretch>
        </p:blipFill>
        <p:spPr bwMode="auto">
          <a:xfrm>
            <a:off x="1295400" y="0"/>
            <a:ext cx="4010025" cy="495300"/>
          </a:xfrm>
          <a:prstGeom prst="rect">
            <a:avLst/>
          </a:prstGeom>
          <a:noFill/>
        </p:spPr>
      </p:pic>
      <p:sp>
        <p:nvSpPr>
          <p:cNvPr id="337928" name="Text Box 8"/>
          <p:cNvSpPr txBox="1">
            <a:spLocks noChangeArrowheads="1"/>
          </p:cNvSpPr>
          <p:nvPr/>
        </p:nvSpPr>
        <p:spPr bwMode="auto">
          <a:xfrm>
            <a:off x="304800" y="838200"/>
            <a:ext cx="8534400" cy="4108450"/>
          </a:xfrm>
          <a:prstGeom prst="rect">
            <a:avLst/>
          </a:prstGeom>
          <a:noFill/>
          <a:ln w="9525">
            <a:noFill/>
            <a:miter lim="800000"/>
            <a:headEnd/>
            <a:tailEnd/>
          </a:ln>
          <a:effectLst/>
        </p:spPr>
        <p:txBody>
          <a:bodyPr>
            <a:spAutoFit/>
          </a:bodyPr>
          <a:lstStyle/>
          <a:p>
            <a:r>
              <a:rPr lang="en-US" sz="2400" b="1"/>
              <a:t>Printing the Test Results</a:t>
            </a:r>
          </a:p>
          <a:p>
            <a:r>
              <a:rPr lang="en-US" sz="2400" b="1"/>
              <a:t>The unit is equipped with the optional built-in printer module, the test results can be printed by selecting the "PRINT" button. </a:t>
            </a:r>
          </a:p>
          <a:p>
            <a:endParaRPr lang="en-US" sz="2400" b="1"/>
          </a:p>
          <a:p>
            <a:r>
              <a:rPr lang="en-US" sz="2400" b="1"/>
              <a:t>After the print is complete, carefully tear off the printout and the</a:t>
            </a:r>
          </a:p>
          <a:p>
            <a:r>
              <a:rPr lang="en-US" sz="2400" b="1"/>
              <a:t>unit will return to the previous screen. </a:t>
            </a:r>
          </a:p>
          <a:p>
            <a:endParaRPr lang="en-US" sz="2400" b="1"/>
          </a:p>
          <a:p>
            <a:r>
              <a:rPr lang="en-US" sz="2400" b="1"/>
              <a:t>Additional printouts may be made following the same</a:t>
            </a:r>
          </a:p>
          <a:p>
            <a:r>
              <a:rPr lang="en-US" sz="2400" b="1"/>
              <a:t>procedure. To exit the test, press the "EXIT" button. </a:t>
            </a:r>
          </a:p>
        </p:txBody>
      </p:sp>
      <p:pic>
        <p:nvPicPr>
          <p:cNvPr id="337929" name="Picture 9" descr="nt2"/>
          <p:cNvPicPr>
            <a:picLocks noChangeAspect="1" noChangeArrowheads="1" noCrop="1"/>
          </p:cNvPicPr>
          <p:nvPr/>
        </p:nvPicPr>
        <p:blipFill>
          <a:blip r:embed="rId3" cstate="print"/>
          <a:srcRect/>
          <a:stretch>
            <a:fillRect/>
          </a:stretch>
        </p:blipFill>
        <p:spPr bwMode="auto">
          <a:xfrm>
            <a:off x="0" y="0"/>
            <a:ext cx="685800" cy="74295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9"/>
          <p:cNvSpPr>
            <a:spLocks noChangeArrowheads="1"/>
          </p:cNvSpPr>
          <p:nvPr/>
        </p:nvSpPr>
        <p:spPr bwMode="auto">
          <a:xfrm>
            <a:off x="457200" y="188913"/>
            <a:ext cx="7467600" cy="792162"/>
          </a:xfrm>
          <a:prstGeom prst="rect">
            <a:avLst/>
          </a:prstGeom>
          <a:noFill/>
          <a:ln w="9525">
            <a:noFill/>
            <a:miter lim="800000"/>
            <a:headEnd/>
            <a:tailEnd/>
          </a:ln>
        </p:spPr>
        <p:txBody>
          <a:bodyPr anchor="ctr"/>
          <a:lstStyle/>
          <a:p>
            <a:pPr algn="ctr"/>
            <a:r>
              <a:rPr lang="en-US" sz="4400" b="1" dirty="0" smtClean="0">
                <a:solidFill>
                  <a:schemeClr val="tx2"/>
                </a:solidFill>
              </a:rPr>
              <a:t>Leak Detectors</a:t>
            </a:r>
            <a:endParaRPr lang="en-US" sz="4000" b="1" dirty="0">
              <a:solidFill>
                <a:schemeClr val="tx2"/>
              </a:solidFill>
            </a:endParaRPr>
          </a:p>
        </p:txBody>
      </p:sp>
      <p:sp>
        <p:nvSpPr>
          <p:cNvPr id="69636" name="Rectangle 3"/>
          <p:cNvSpPr>
            <a:spLocks noChangeArrowheads="1"/>
          </p:cNvSpPr>
          <p:nvPr/>
        </p:nvSpPr>
        <p:spPr bwMode="auto">
          <a:xfrm>
            <a:off x="381000" y="1066800"/>
            <a:ext cx="8458200" cy="5632311"/>
          </a:xfrm>
          <a:prstGeom prst="rect">
            <a:avLst/>
          </a:prstGeom>
          <a:noFill/>
          <a:ln w="9525">
            <a:noFill/>
            <a:miter lim="800000"/>
            <a:headEnd/>
            <a:tailEnd/>
          </a:ln>
        </p:spPr>
        <p:txBody>
          <a:bodyPr wrap="square">
            <a:spAutoFit/>
          </a:bodyPr>
          <a:lstStyle/>
          <a:p>
            <a:pPr>
              <a:buClr>
                <a:srgbClr val="C00000"/>
              </a:buClr>
              <a:buFont typeface="Wingdings" pitchFamily="2" charset="2"/>
              <a:buChar char="ü"/>
            </a:pPr>
            <a:r>
              <a:rPr lang="en-US" sz="2400" b="1" dirty="0" smtClean="0"/>
              <a:t>Leak detectors do not identify or </a:t>
            </a:r>
            <a:r>
              <a:rPr lang="en-US" sz="2400" b="1" dirty="0" err="1" smtClean="0"/>
              <a:t>analyse</a:t>
            </a:r>
            <a:r>
              <a:rPr lang="en-US" sz="2400" b="1" dirty="0" smtClean="0"/>
              <a:t> a specific refrigerant. Rather, they indicate the presence of certain atoms in the air (such as chlorine or fluorine atoms) that would be present only if the cylinder is leaking. Therefore, leak detectors cannot be used for identification of ODS; they can only indicate that the leaking cylinder contains some ODS or ODS substitute.</a:t>
            </a:r>
          </a:p>
          <a:p>
            <a:pPr>
              <a:buClr>
                <a:srgbClr val="C00000"/>
              </a:buClr>
              <a:buFont typeface="Wingdings" pitchFamily="2" charset="2"/>
              <a:buChar char="ü"/>
            </a:pPr>
            <a:endParaRPr lang="en-US" sz="2400" b="1" dirty="0" smtClean="0"/>
          </a:p>
          <a:p>
            <a:pPr>
              <a:buClr>
                <a:srgbClr val="C00000"/>
              </a:buClr>
              <a:buFont typeface="Wingdings" pitchFamily="2" charset="2"/>
              <a:buChar char="ü"/>
            </a:pPr>
            <a:r>
              <a:rPr lang="en-US" sz="2400" b="1" dirty="0" smtClean="0"/>
              <a:t>New cylinders filled with virgin refrigerant usually do not leak. Refilled containers may leak and can be </a:t>
            </a:r>
            <a:r>
              <a:rPr lang="en-US" sz="2400" b="1" dirty="0" err="1" smtClean="0"/>
              <a:t>mislabelled</a:t>
            </a:r>
            <a:r>
              <a:rPr lang="en-US" sz="2400" b="1" dirty="0" smtClean="0"/>
              <a:t>. For safety reasons, storage areas for refrigerants should be inspected regularly.</a:t>
            </a:r>
          </a:p>
          <a:p>
            <a:pPr>
              <a:buClr>
                <a:srgbClr val="C00000"/>
              </a:buClr>
              <a:buFont typeface="Wingdings" pitchFamily="2" charset="2"/>
              <a:buChar char="ü"/>
            </a:pPr>
            <a:endParaRPr lang="en-US" sz="2400" b="1" dirty="0" smtClean="0"/>
          </a:p>
          <a:p>
            <a:pPr>
              <a:buClr>
                <a:srgbClr val="C00000"/>
              </a:buClr>
              <a:buFont typeface="Wingdings" pitchFamily="2" charset="2"/>
              <a:buChar char="ü"/>
            </a:pPr>
            <a:r>
              <a:rPr lang="en-US" sz="2400" b="1" dirty="0" smtClean="0"/>
              <a:t>The “soap bubble method” is another simple method to locate leaks. This method does not require any testing equipment other than liquid soap.</a:t>
            </a:r>
            <a:endParaRPr lang="en-US" sz="2400" b="1" dirty="0"/>
          </a:p>
        </p:txBody>
      </p:sp>
      <p:pic>
        <p:nvPicPr>
          <p:cNvPr id="6"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22238"/>
            <a:ext cx="7543800" cy="1295400"/>
          </a:xfrm>
        </p:spPr>
        <p:txBody>
          <a:bodyPr/>
          <a:lstStyle/>
          <a:p>
            <a:pPr eaLnBrk="1" hangingPunct="1"/>
            <a:r>
              <a:rPr lang="en-US" b="1" dirty="0" smtClean="0">
                <a:solidFill>
                  <a:schemeClr val="tx2"/>
                </a:solidFill>
              </a:rPr>
              <a:t>Laboratory Analysis</a:t>
            </a:r>
          </a:p>
        </p:txBody>
      </p:sp>
      <p:sp>
        <p:nvSpPr>
          <p:cNvPr id="7" name="Rectangle 3"/>
          <p:cNvSpPr>
            <a:spLocks noGrp="1" noChangeArrowheads="1"/>
          </p:cNvSpPr>
          <p:nvPr>
            <p:ph type="body" idx="1"/>
          </p:nvPr>
        </p:nvSpPr>
        <p:spPr>
          <a:xfrm>
            <a:off x="457200" y="1600200"/>
            <a:ext cx="8229600" cy="3962400"/>
          </a:xfrm>
        </p:spPr>
        <p:txBody>
          <a:bodyPr/>
          <a:lstStyle/>
          <a:p>
            <a:pPr eaLnBrk="1" hangingPunct="1">
              <a:buClr>
                <a:srgbClr val="C00000"/>
              </a:buClr>
              <a:buFont typeface="Wingdings" pitchFamily="2" charset="2"/>
              <a:buChar char="ü"/>
            </a:pPr>
            <a:r>
              <a:rPr lang="en-US" sz="2600" b="1" dirty="0" smtClean="0"/>
              <a:t>Laboratories use more extensive techniques for testing </a:t>
            </a:r>
            <a:r>
              <a:rPr lang="pl-PL" sz="2600" b="1" dirty="0" smtClean="0"/>
              <a:t>(gas chromatography, infrared analysis) </a:t>
            </a:r>
            <a:r>
              <a:rPr lang="en-US" sz="2600" b="1" dirty="0" smtClean="0"/>
              <a:t>than field equipment.</a:t>
            </a:r>
          </a:p>
          <a:p>
            <a:pPr eaLnBrk="1" hangingPunct="1">
              <a:buClr>
                <a:srgbClr val="C00000"/>
              </a:buClr>
              <a:buFont typeface="Wingdings" pitchFamily="2" charset="2"/>
              <a:buChar char="ü"/>
            </a:pPr>
            <a:r>
              <a:rPr lang="en-US" sz="2600" b="1" dirty="0" smtClean="0"/>
              <a:t>Laboratory testing can identify specific compounds.</a:t>
            </a:r>
          </a:p>
          <a:p>
            <a:pPr eaLnBrk="1" hangingPunct="1">
              <a:buClr>
                <a:srgbClr val="C00000"/>
              </a:buClr>
              <a:buFont typeface="Wingdings" pitchFamily="2" charset="2"/>
              <a:buChar char="ü"/>
            </a:pPr>
            <a:r>
              <a:rPr lang="en-US" sz="2600" b="1" dirty="0" smtClean="0"/>
              <a:t>What size containers can be sent directly to the laboratory?</a:t>
            </a:r>
          </a:p>
          <a:p>
            <a:pPr eaLnBrk="1" hangingPunct="1">
              <a:buClr>
                <a:srgbClr val="C00000"/>
              </a:buClr>
              <a:buFont typeface="Wingdings" pitchFamily="2" charset="2"/>
              <a:buChar char="ü"/>
            </a:pPr>
            <a:r>
              <a:rPr lang="en-US" sz="2600" b="1" dirty="0" smtClean="0"/>
              <a:t>Check with the lab to see who can take samples.</a:t>
            </a:r>
          </a:p>
          <a:p>
            <a:pPr eaLnBrk="1" hangingPunct="1">
              <a:buClr>
                <a:srgbClr val="C00000"/>
              </a:buClr>
              <a:buFont typeface="Wingdings" pitchFamily="2" charset="2"/>
              <a:buChar char="ü"/>
            </a:pPr>
            <a:r>
              <a:rPr lang="en-US" sz="2600" b="1" dirty="0" smtClean="0"/>
              <a:t>Should be conducted by a professional.</a:t>
            </a:r>
          </a:p>
        </p:txBody>
      </p:sp>
      <p:pic>
        <p:nvPicPr>
          <p:cNvPr id="8"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5" name="Picture 4"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762000" y="1600200"/>
            <a:ext cx="6884988" cy="4670812"/>
          </a:xfrm>
          <a:prstGeom prst="rect">
            <a:avLst/>
          </a:prstGeom>
          <a:solidFill>
            <a:srgbClr val="66FFFF"/>
          </a:solidFill>
          <a:ln w="22225">
            <a:solidFill>
              <a:schemeClr val="tx1"/>
            </a:solidFill>
            <a:miter lim="800000"/>
            <a:headEnd/>
            <a:tailEnd/>
          </a:ln>
        </p:spPr>
        <p:txBody>
          <a:bodyPr tIns="190800">
            <a:spAutoFit/>
          </a:bodyPr>
          <a:lstStyle/>
          <a:p>
            <a:pPr marL="381000" indent="-381000" algn="just" eaLnBrk="0" hangingPunct="0">
              <a:lnSpc>
                <a:spcPct val="50000"/>
              </a:lnSpc>
            </a:pPr>
            <a:r>
              <a:rPr lang="en-US" sz="2800" b="1" dirty="0" smtClean="0"/>
              <a:t>GOVERNMENTS USE HS FOR:</a:t>
            </a:r>
          </a:p>
          <a:p>
            <a:pPr marL="381000" indent="-381000" algn="just" eaLnBrk="0" hangingPunct="0">
              <a:lnSpc>
                <a:spcPct val="50000"/>
              </a:lnSpc>
              <a:buFontTx/>
              <a:buChar char="•"/>
            </a:pPr>
            <a:endParaRPr lang="en-US" sz="28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Exchange of trade data.</a:t>
            </a:r>
          </a:p>
          <a:p>
            <a:pPr marL="381000" indent="-381000" algn="just" eaLnBrk="0" hangingPunct="0">
              <a:lnSpc>
                <a:spcPct val="50000"/>
              </a:lnSpc>
            </a:pPr>
            <a:endParaRPr lang="en-US" sz="26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Establish duties and other taxes.</a:t>
            </a:r>
          </a:p>
          <a:p>
            <a:pPr marL="381000" indent="-381000" algn="just" eaLnBrk="0" hangingPunct="0">
              <a:lnSpc>
                <a:spcPct val="50000"/>
              </a:lnSpc>
            </a:pPr>
            <a:endParaRPr lang="en-US" sz="26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Control of regulated substances.</a:t>
            </a:r>
          </a:p>
          <a:p>
            <a:pPr marL="381000" indent="-381000" algn="just" eaLnBrk="0" hangingPunct="0">
              <a:lnSpc>
                <a:spcPct val="50000"/>
              </a:lnSpc>
              <a:buFontTx/>
              <a:buChar char="•"/>
            </a:pPr>
            <a:endParaRPr lang="en-US" sz="2600" dirty="0" smtClean="0"/>
          </a:p>
          <a:p>
            <a:pPr marL="381000" indent="-381000" algn="just" eaLnBrk="0" hangingPunct="0">
              <a:lnSpc>
                <a:spcPct val="50000"/>
              </a:lnSpc>
            </a:pPr>
            <a:endParaRPr lang="en-US" sz="2600" dirty="0" smtClean="0"/>
          </a:p>
          <a:p>
            <a:pPr marL="381000" indent="-381000" algn="just" eaLnBrk="0" hangingPunct="0">
              <a:lnSpc>
                <a:spcPct val="50000"/>
              </a:lnSpc>
              <a:buFontTx/>
              <a:buChar char="•"/>
            </a:pPr>
            <a:r>
              <a:rPr lang="en-US" sz="2600" dirty="0" smtClean="0"/>
              <a:t>Development of Rules of Origin.</a:t>
            </a:r>
          </a:p>
          <a:p>
            <a:pPr marL="381000" indent="-381000" algn="just" eaLnBrk="0" hangingPunct="0">
              <a:lnSpc>
                <a:spcPct val="50000"/>
              </a:lnSpc>
            </a:pPr>
            <a:endParaRPr lang="en-US" sz="26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Preparation of statistics.</a:t>
            </a:r>
          </a:p>
          <a:p>
            <a:pPr marL="381000" indent="-381000" algn="just" eaLnBrk="0" hangingPunct="0">
              <a:lnSpc>
                <a:spcPct val="50000"/>
              </a:lnSpc>
            </a:pPr>
            <a:endParaRPr lang="en-US" sz="26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Price and quota controls.</a:t>
            </a:r>
          </a:p>
          <a:p>
            <a:pPr marL="381000" indent="-381000" algn="just" eaLnBrk="0" hangingPunct="0">
              <a:lnSpc>
                <a:spcPct val="50000"/>
              </a:lnSpc>
            </a:pPr>
            <a:endParaRPr lang="en-US" sz="2600" dirty="0" smtClean="0"/>
          </a:p>
          <a:p>
            <a:pPr marL="381000" indent="-381000" algn="just" eaLnBrk="0" hangingPunct="0">
              <a:lnSpc>
                <a:spcPct val="50000"/>
              </a:lnSpc>
              <a:buFontTx/>
              <a:buChar char="•"/>
            </a:pPr>
            <a:endParaRPr lang="en-US" sz="2600" dirty="0" smtClean="0"/>
          </a:p>
          <a:p>
            <a:pPr marL="381000" indent="-381000" algn="just" eaLnBrk="0" hangingPunct="0">
              <a:lnSpc>
                <a:spcPct val="50000"/>
              </a:lnSpc>
              <a:buFontTx/>
              <a:buChar char="•"/>
            </a:pPr>
            <a:r>
              <a:rPr lang="en-US" sz="2600" dirty="0" smtClean="0"/>
              <a:t>Economic research and analysis.</a:t>
            </a:r>
            <a:endParaRPr lang="en-US" sz="2600" dirty="0"/>
          </a:p>
        </p:txBody>
      </p:sp>
      <p:sp>
        <p:nvSpPr>
          <p:cNvPr id="12295" name="Oval 7"/>
          <p:cNvSpPr>
            <a:spLocks noChangeArrowheads="1"/>
          </p:cNvSpPr>
          <p:nvPr/>
        </p:nvSpPr>
        <p:spPr bwMode="auto">
          <a:xfrm>
            <a:off x="533400" y="3276600"/>
            <a:ext cx="5976937" cy="719137"/>
          </a:xfrm>
          <a:prstGeom prst="ellipse">
            <a:avLst/>
          </a:prstGeom>
          <a:noFill/>
          <a:ln w="22225">
            <a:solidFill>
              <a:schemeClr val="tx1"/>
            </a:solidFill>
            <a:round/>
            <a:headEnd/>
            <a:tailEnd/>
          </a:ln>
        </p:spPr>
        <p:txBody>
          <a:bodyPr wrap="none" anchor="ctr"/>
          <a:lstStyle/>
          <a:p>
            <a:endParaRPr lang="es-MX"/>
          </a:p>
        </p:txBody>
      </p:sp>
      <p:sp>
        <p:nvSpPr>
          <p:cNvPr id="12296" name="Oval 8"/>
          <p:cNvSpPr>
            <a:spLocks noChangeArrowheads="1"/>
          </p:cNvSpPr>
          <p:nvPr/>
        </p:nvSpPr>
        <p:spPr bwMode="auto">
          <a:xfrm>
            <a:off x="609600" y="4495800"/>
            <a:ext cx="5113338" cy="646113"/>
          </a:xfrm>
          <a:prstGeom prst="ellipse">
            <a:avLst/>
          </a:prstGeom>
          <a:noFill/>
          <a:ln w="22225">
            <a:solidFill>
              <a:schemeClr val="tx1"/>
            </a:solidFill>
            <a:round/>
            <a:headEnd/>
            <a:tailEnd/>
          </a:ln>
        </p:spPr>
        <p:txBody>
          <a:bodyPr wrap="none" anchor="ctr"/>
          <a:lstStyle/>
          <a:p>
            <a:endParaRPr lang="es-MX"/>
          </a:p>
        </p:txBody>
      </p:sp>
      <p:sp>
        <p:nvSpPr>
          <p:cNvPr id="7" name="Rectangle 2"/>
          <p:cNvSpPr txBox="1">
            <a:spLocks noChangeArrowheads="1"/>
          </p:cNvSpPr>
          <p:nvPr/>
        </p:nvSpPr>
        <p:spPr>
          <a:xfrm>
            <a:off x="457200" y="122238"/>
            <a:ext cx="7543800" cy="944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HS Tariff Classification</a:t>
            </a:r>
          </a:p>
        </p:txBody>
      </p:sp>
      <p:sp>
        <p:nvSpPr>
          <p:cNvPr id="8" name="Oval 8"/>
          <p:cNvSpPr>
            <a:spLocks noChangeArrowheads="1"/>
          </p:cNvSpPr>
          <p:nvPr/>
        </p:nvSpPr>
        <p:spPr bwMode="auto">
          <a:xfrm>
            <a:off x="685800" y="5105400"/>
            <a:ext cx="5113338" cy="646113"/>
          </a:xfrm>
          <a:prstGeom prst="ellipse">
            <a:avLst/>
          </a:prstGeom>
          <a:noFill/>
          <a:ln w="22225">
            <a:solidFill>
              <a:schemeClr val="tx1"/>
            </a:solidFill>
            <a:round/>
            <a:headEnd/>
            <a:tailEnd/>
          </a:ln>
        </p:spPr>
        <p:txBody>
          <a:bodyPr wrap="none" anchor="ctr"/>
          <a:lstStyle/>
          <a:p>
            <a:endParaRPr lang="es-MX"/>
          </a:p>
        </p:txBody>
      </p:sp>
      <p:pic>
        <p:nvPicPr>
          <p:cNvPr id="9"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10" name="Picture 9"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609600"/>
            <a:ext cx="8610600" cy="838200"/>
          </a:xfrm>
          <a:prstGeom prst="rect">
            <a:avLst/>
          </a:prstGeom>
          <a:noFill/>
          <a:ln w="9525">
            <a:noFill/>
            <a:miter lim="800000"/>
            <a:headEnd/>
            <a:tailEnd/>
          </a:ln>
        </p:spPr>
        <p:txBody>
          <a:bodyPr anchor="ctr"/>
          <a:lstStyle/>
          <a:p>
            <a:pPr lvl="0" algn="ctr"/>
            <a:r>
              <a:rPr lang="en-US" sz="4400" b="1" dirty="0">
                <a:solidFill>
                  <a:schemeClr val="tx2"/>
                </a:solidFill>
              </a:rPr>
              <a:t>Session </a:t>
            </a:r>
            <a:r>
              <a:rPr lang="en-US" sz="4400" b="1" dirty="0" smtClean="0">
                <a:solidFill>
                  <a:schemeClr val="tx2"/>
                </a:solidFill>
              </a:rPr>
              <a:t>10: </a:t>
            </a:r>
          </a:p>
          <a:p>
            <a:pPr lvl="0" algn="ctr"/>
            <a:r>
              <a:rPr lang="en-GB" sz="4400" b="1" dirty="0" smtClean="0">
                <a:solidFill>
                  <a:schemeClr val="tx2"/>
                </a:solidFill>
              </a:rPr>
              <a:t>Workshop Evaluation For Brokers</a:t>
            </a:r>
            <a:endParaRPr lang="en-US" sz="4400" b="1" dirty="0" smtClean="0">
              <a:solidFill>
                <a:schemeClr val="tx2"/>
              </a:solidFill>
            </a:endParaRPr>
          </a:p>
          <a:p>
            <a:pPr algn="ctr"/>
            <a:endParaRPr lang="en-US" sz="4400" b="1" dirty="0" smtClean="0">
              <a:solidFill>
                <a:schemeClr val="tx2"/>
              </a:solidFill>
            </a:endParaRPr>
          </a:p>
        </p:txBody>
      </p:sp>
      <p:sp>
        <p:nvSpPr>
          <p:cNvPr id="7" name="Rectangle 3"/>
          <p:cNvSpPr txBox="1">
            <a:spLocks noChangeArrowheads="1"/>
          </p:cNvSpPr>
          <p:nvPr/>
        </p:nvSpPr>
        <p:spPr>
          <a:xfrm>
            <a:off x="609600" y="1600200"/>
            <a:ext cx="8001000" cy="2819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Completion</a:t>
            </a:r>
            <a:r>
              <a:rPr kumimoji="0" lang="en-US" sz="2800" b="1" i="0" u="none" strike="noStrike" kern="1200" cap="none" spc="0" normalizeH="0" noProof="0" dirty="0" smtClean="0">
                <a:ln>
                  <a:noFill/>
                </a:ln>
                <a:solidFill>
                  <a:schemeClr val="tx1"/>
                </a:solidFill>
                <a:effectLst/>
                <a:uLnTx/>
                <a:uFillTx/>
                <a:latin typeface="+mn-lt"/>
                <a:ea typeface="+mn-ea"/>
                <a:cs typeface="+mn-cs"/>
              </a:rPr>
              <a:t> of evaluation questionnaires</a:t>
            </a:r>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General Feedback and comments from brokers and </a:t>
            </a:r>
            <a:r>
              <a:rPr lang="en-US" sz="2800" b="1" dirty="0" err="1" smtClean="0"/>
              <a:t>organisers</a:t>
            </a:r>
            <a:endParaRPr lang="en-US" sz="2800" b="1" dirty="0" smtClean="0"/>
          </a:p>
          <a:p>
            <a:pPr marL="342900" marR="0" lvl="0" indent="-342900" algn="l" defTabSz="914400" rtl="0" eaLnBrk="1" fontAlgn="auto" latinLnBrk="0" hangingPunct="1">
              <a:lnSpc>
                <a:spcPct val="100000"/>
              </a:lnSpc>
              <a:spcBef>
                <a:spcPct val="20000"/>
              </a:spcBef>
              <a:spcAft>
                <a:spcPts val="0"/>
              </a:spcAft>
              <a:buClr>
                <a:schemeClr val="accent2"/>
              </a:buClr>
              <a:buSzTx/>
              <a:buFont typeface="Wingdings" pitchFamily="2" charset="2"/>
              <a:buChar char="ü"/>
              <a:tabLst/>
              <a:defRPr/>
            </a:pPr>
            <a:r>
              <a:rPr lang="en-US" sz="2800" b="1" dirty="0" smtClean="0"/>
              <a:t>Presentation of Certificates to Brokers</a:t>
            </a:r>
          </a:p>
          <a:p>
            <a:pPr marL="342900" marR="0" lvl="0" indent="-342900" algn="l" defTabSz="914400" rtl="0" eaLnBrk="1" fontAlgn="auto" latinLnBrk="0" hangingPunct="1">
              <a:lnSpc>
                <a:spcPct val="100000"/>
              </a:lnSpc>
              <a:spcBef>
                <a:spcPct val="20000"/>
              </a:spcBef>
              <a:spcAft>
                <a:spcPts val="0"/>
              </a:spcAft>
              <a:buClr>
                <a:schemeClr val="accent2"/>
              </a:buClr>
              <a:buSzTx/>
              <a:tabLst/>
              <a:defRPr/>
            </a:pPr>
            <a:endParaRPr kumimoji="0" lang="en-US" sz="2800" b="1" i="0" u="none" strike="noStrike" kern="1200" cap="none" spc="0" normalizeH="0" noProof="0" dirty="0" smtClean="0">
              <a:ln>
                <a:noFill/>
              </a:ln>
              <a:solidFill>
                <a:schemeClr val="tx1"/>
              </a:solidFill>
              <a:effectLst/>
              <a:uLnTx/>
              <a:uFillTx/>
              <a:latin typeface="+mn-lt"/>
              <a:ea typeface="+mn-ea"/>
              <a:cs typeface="+mn-cs"/>
            </a:endParaRPr>
          </a:p>
        </p:txBody>
      </p:sp>
      <p:pic>
        <p:nvPicPr>
          <p:cNvPr id="487426" name="Picture 2" descr="http://www.commute.com/images/schools_evaluation.jpg"/>
          <p:cNvPicPr>
            <a:picLocks noChangeAspect="1" noChangeArrowheads="1"/>
          </p:cNvPicPr>
          <p:nvPr/>
        </p:nvPicPr>
        <p:blipFill>
          <a:blip r:embed="rId2" cstate="print"/>
          <a:srcRect/>
          <a:stretch>
            <a:fillRect/>
          </a:stretch>
        </p:blipFill>
        <p:spPr bwMode="auto">
          <a:xfrm>
            <a:off x="2286000" y="3810000"/>
            <a:ext cx="3810000" cy="2524126"/>
          </a:xfrm>
          <a:prstGeom prst="rect">
            <a:avLst/>
          </a:prstGeom>
          <a:noFill/>
        </p:spPr>
      </p:pic>
      <p:pic>
        <p:nvPicPr>
          <p:cNvPr id="8"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pic>
        <p:nvPicPr>
          <p:cNvPr id="9" name="Picture 8" descr="Grenada_Coat_of_Arms.jpg"/>
          <p:cNvPicPr>
            <a:picLocks noChangeAspect="1"/>
          </p:cNvPicPr>
          <p:nvPr/>
        </p:nvPicPr>
        <p:blipFill>
          <a:blip r:embed="rId4" cstate="print"/>
          <a:stretch>
            <a:fillRect/>
          </a:stretch>
        </p:blipFill>
        <p:spPr>
          <a:xfrm>
            <a:off x="8305800" y="6019800"/>
            <a:ext cx="683146" cy="68656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458200" cy="5257800"/>
          </a:xfrm>
        </p:spPr>
        <p:txBody>
          <a:bodyPr>
            <a:normAutofit/>
          </a:bodyPr>
          <a:lstStyle/>
          <a:p>
            <a:r>
              <a:rPr lang="en-US" sz="3100" b="1" u="sng" dirty="0" smtClean="0"/>
              <a:t>GRENADA</a:t>
            </a:r>
            <a:r>
              <a:rPr lang="en-US" sz="3100" b="1" dirty="0" smtClean="0"/>
              <a:t/>
            </a:r>
            <a:br>
              <a:rPr lang="en-US" sz="3100" b="1" dirty="0" smtClean="0"/>
            </a:br>
            <a:r>
              <a:rPr lang="en-US" sz="2800" b="1" dirty="0" smtClean="0"/>
              <a:t> </a:t>
            </a:r>
            <a:r>
              <a:rPr lang="en-US" sz="2400" b="1" dirty="0" smtClean="0"/>
              <a:t>Regional Training Workshop</a:t>
            </a:r>
            <a:r>
              <a:rPr lang="en-US" sz="2400" dirty="0" smtClean="0"/>
              <a:t/>
            </a:r>
            <a:br>
              <a:rPr lang="en-US" sz="2400" dirty="0" smtClean="0"/>
            </a:br>
            <a:r>
              <a:rPr lang="en-US" sz="2400" b="1" dirty="0" smtClean="0"/>
              <a:t>Protecting Caribbean Borders from Illegal Trade in</a:t>
            </a:r>
            <a:r>
              <a:rPr lang="en-US" sz="2400" dirty="0" smtClean="0"/>
              <a:t/>
            </a:r>
            <a:br>
              <a:rPr lang="en-US" sz="2400" dirty="0" smtClean="0"/>
            </a:br>
            <a:r>
              <a:rPr lang="en-US" sz="2400" b="1" dirty="0" smtClean="0"/>
              <a:t>Ozone Depleting Substances (ODS)</a:t>
            </a:r>
            <a:r>
              <a:rPr lang="en-US" sz="2800" dirty="0" smtClean="0"/>
              <a:t/>
            </a:r>
            <a:br>
              <a:rPr lang="en-US" sz="2800" dirty="0" smtClean="0"/>
            </a:br>
            <a:r>
              <a:rPr lang="en-US" sz="2200" dirty="0" smtClean="0"/>
              <a:t/>
            </a:r>
            <a:br>
              <a:rPr lang="en-US" sz="2200" dirty="0" smtClean="0"/>
            </a:br>
            <a:r>
              <a:rPr lang="en-US" sz="2200" b="1" dirty="0" smtClean="0"/>
              <a:t> </a:t>
            </a:r>
            <a:r>
              <a:rPr lang="en-US" sz="2000" b="1" i="1" dirty="0" err="1" smtClean="0">
                <a:solidFill>
                  <a:schemeClr val="tx2"/>
                </a:solidFill>
              </a:rPr>
              <a:t>Organised</a:t>
            </a:r>
            <a:r>
              <a:rPr lang="en-US" sz="2000" b="1" i="1" dirty="0" smtClean="0">
                <a:solidFill>
                  <a:schemeClr val="tx2"/>
                </a:solidFill>
              </a:rPr>
              <a:t> by:</a:t>
            </a:r>
            <a:r>
              <a:rPr lang="en-US" sz="2000" b="1" dirty="0" smtClean="0"/>
              <a:t/>
            </a:r>
            <a:br>
              <a:rPr lang="en-US" sz="2000" b="1" dirty="0" smtClean="0"/>
            </a:br>
            <a:r>
              <a:rPr lang="en-US" sz="2000" b="1" dirty="0" smtClean="0"/>
              <a:t>National Ozone Unit (NOU) of Grenada, Energy Division</a:t>
            </a:r>
            <a:br>
              <a:rPr lang="en-US" sz="2000" b="1" dirty="0" smtClean="0"/>
            </a:br>
            <a:r>
              <a:rPr lang="en-US" sz="2000" b="1" dirty="0" smtClean="0"/>
              <a:t>Ministry of Finance, Planning, Energy &amp; Co-operatives</a:t>
            </a:r>
            <a:br>
              <a:rPr lang="en-US" sz="2000" b="1" dirty="0" smtClean="0"/>
            </a:br>
            <a:r>
              <a:rPr lang="en-US" sz="2000" b="1" dirty="0" smtClean="0"/>
              <a:t> </a:t>
            </a:r>
            <a:br>
              <a:rPr lang="en-US" sz="2000" b="1" dirty="0" smtClean="0"/>
            </a:br>
            <a:r>
              <a:rPr lang="en-US" sz="2000" b="1" i="1" dirty="0" smtClean="0">
                <a:solidFill>
                  <a:schemeClr val="tx2"/>
                </a:solidFill>
              </a:rPr>
              <a:t>Funded by:</a:t>
            </a:r>
            <a:r>
              <a:rPr lang="en-US" sz="2000" b="1" dirty="0" smtClean="0"/>
              <a:t/>
            </a:r>
            <a:br>
              <a:rPr lang="en-US" sz="2000" b="1" dirty="0" smtClean="0"/>
            </a:br>
            <a:r>
              <a:rPr lang="en-US" sz="2000" b="1" dirty="0" smtClean="0"/>
              <a:t> Multilateral Fund (MLF) for the Implementation of the Montreal Protocol</a:t>
            </a:r>
            <a:br>
              <a:rPr lang="en-US" sz="2000" b="1" dirty="0" smtClean="0"/>
            </a:br>
            <a:r>
              <a:rPr lang="en-US" sz="2000" b="1" dirty="0" smtClean="0"/>
              <a:t/>
            </a:r>
            <a:br>
              <a:rPr lang="en-US" sz="2000" b="1" dirty="0" smtClean="0"/>
            </a:br>
            <a:r>
              <a:rPr lang="en-US" sz="2000" b="1" i="1" dirty="0" smtClean="0">
                <a:solidFill>
                  <a:schemeClr val="tx2"/>
                </a:solidFill>
              </a:rPr>
              <a:t>Implementing Agency:</a:t>
            </a:r>
            <a:r>
              <a:rPr lang="en-US" sz="2000" b="1" dirty="0" smtClean="0"/>
              <a:t/>
            </a:r>
            <a:br>
              <a:rPr lang="en-US" sz="2000" b="1" dirty="0" smtClean="0"/>
            </a:br>
            <a:r>
              <a:rPr lang="en-US" sz="2000" b="1" dirty="0" smtClean="0"/>
              <a:t>United Nations Environment </a:t>
            </a:r>
            <a:r>
              <a:rPr lang="en-US" sz="2000" b="1" dirty="0" err="1" smtClean="0"/>
              <a:t>Programme</a:t>
            </a:r>
            <a:r>
              <a:rPr lang="en-US" sz="2000" b="1" dirty="0" smtClean="0"/>
              <a:t> (UNEP)</a:t>
            </a:r>
          </a:p>
        </p:txBody>
      </p:sp>
      <p:pic>
        <p:nvPicPr>
          <p:cNvPr id="5" name="Picture 4" descr="Grenada_Coat_of_Arms.jpg"/>
          <p:cNvPicPr>
            <a:picLocks noChangeAspect="1"/>
          </p:cNvPicPr>
          <p:nvPr/>
        </p:nvPicPr>
        <p:blipFill>
          <a:blip r:embed="rId2" cstate="print"/>
          <a:stretch>
            <a:fillRect/>
          </a:stretch>
        </p:blipFill>
        <p:spPr>
          <a:xfrm>
            <a:off x="685800" y="5486400"/>
            <a:ext cx="923077" cy="927692"/>
          </a:xfrm>
          <a:prstGeom prst="rect">
            <a:avLst/>
          </a:prstGeom>
        </p:spPr>
      </p:pic>
      <p:pic>
        <p:nvPicPr>
          <p:cNvPr id="31746" name="Picture 2" descr="UNEP DTIE OzonAction Branch">
            <a:hlinkClick r:id="rId3"/>
          </p:cNvPr>
          <p:cNvPicPr>
            <a:picLocks noChangeAspect="1" noChangeArrowheads="1"/>
          </p:cNvPicPr>
          <p:nvPr/>
        </p:nvPicPr>
        <p:blipFill>
          <a:blip r:embed="rId4" cstate="print"/>
          <a:srcRect/>
          <a:stretch>
            <a:fillRect/>
          </a:stretch>
        </p:blipFill>
        <p:spPr bwMode="auto">
          <a:xfrm>
            <a:off x="7848600" y="5562600"/>
            <a:ext cx="790575" cy="790575"/>
          </a:xfrm>
          <a:prstGeom prst="rect">
            <a:avLst/>
          </a:prstGeom>
          <a:noFill/>
        </p:spPr>
      </p:pic>
      <p:pic>
        <p:nvPicPr>
          <p:cNvPr id="31748" name="Picture 4" descr="http://iisdrs.iisd.org/files/2011/02/Multilateral-Fund.png"/>
          <p:cNvPicPr>
            <a:picLocks noChangeAspect="1" noChangeArrowheads="1"/>
          </p:cNvPicPr>
          <p:nvPr/>
        </p:nvPicPr>
        <p:blipFill>
          <a:blip r:embed="rId5" cstate="print"/>
          <a:srcRect/>
          <a:stretch>
            <a:fillRect/>
          </a:stretch>
        </p:blipFill>
        <p:spPr bwMode="auto">
          <a:xfrm>
            <a:off x="3810000" y="5715000"/>
            <a:ext cx="3429000" cy="725366"/>
          </a:xfrm>
          <a:prstGeom prst="rect">
            <a:avLst/>
          </a:prstGeom>
          <a:noFill/>
        </p:spPr>
      </p:pic>
      <p:pic>
        <p:nvPicPr>
          <p:cNvPr id="6" name="Picture 5" descr="o3-pt3-1.jpg"/>
          <p:cNvPicPr>
            <a:picLocks noChangeAspect="1"/>
          </p:cNvPicPr>
          <p:nvPr/>
        </p:nvPicPr>
        <p:blipFill>
          <a:blip r:embed="rId6" cstate="print"/>
          <a:stretch>
            <a:fillRect/>
          </a:stretch>
        </p:blipFill>
        <p:spPr>
          <a:xfrm>
            <a:off x="2133600" y="5334000"/>
            <a:ext cx="1132471" cy="12832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70C0"/>
                </a:solidFill>
              </a:rPr>
              <a:t>New HS Classification for ODS</a:t>
            </a:r>
            <a:endParaRPr lang="en-US" dirty="0">
              <a:solidFill>
                <a:srgbClr val="0070C0"/>
              </a:solidFill>
            </a:endParaRPr>
          </a:p>
        </p:txBody>
      </p:sp>
      <p:sp>
        <p:nvSpPr>
          <p:cNvPr id="4" name="TextBox 3"/>
          <p:cNvSpPr txBox="1"/>
          <p:nvPr/>
        </p:nvSpPr>
        <p:spPr>
          <a:xfrm>
            <a:off x="457200" y="1600200"/>
            <a:ext cx="8305801" cy="4739759"/>
          </a:xfrm>
          <a:prstGeom prst="rect">
            <a:avLst/>
          </a:prstGeom>
          <a:noFill/>
        </p:spPr>
        <p:txBody>
          <a:bodyPr wrap="square" rtlCol="0">
            <a:spAutoFit/>
          </a:bodyPr>
          <a:lstStyle/>
          <a:p>
            <a:r>
              <a:rPr lang="en-US" sz="2400" b="1" dirty="0" smtClean="0">
                <a:latin typeface="Arial" pitchFamily="34" charset="0"/>
                <a:cs typeface="Arial" pitchFamily="34" charset="0"/>
              </a:rPr>
              <a:t>Parties to the Montreal Protocol requested the World Customs Organization (WCO) to revise the HS code for HCFCs.</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Based o this WCO Council Recommendation, the relevant amendment of the HS has been agreed upon the HS Contracting Parties and entered into force on 1 January 2012.</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As of that date HCFCs and certain other ODS have been separately identified in the HS.</a:t>
            </a:r>
          </a:p>
          <a:p>
            <a:endParaRPr lang="en-US" sz="2000" dirty="0" smtClean="0">
              <a:latin typeface="Arial" pitchFamily="34" charset="0"/>
              <a:cs typeface="Arial" pitchFamily="34" charset="0"/>
            </a:endParaRPr>
          </a:p>
          <a:p>
            <a:endParaRPr lang="en-US" dirty="0"/>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pic>
        <p:nvPicPr>
          <p:cNvPr id="6" name="Picture 5" descr="Grenada_Coat_of_Arms.jpg"/>
          <p:cNvPicPr>
            <a:picLocks noChangeAspect="1"/>
          </p:cNvPicPr>
          <p:nvPr/>
        </p:nvPicPr>
        <p:blipFill>
          <a:blip r:embed="rId3" cstate="print"/>
          <a:stretch>
            <a:fillRect/>
          </a:stretch>
        </p:blipFill>
        <p:spPr>
          <a:xfrm>
            <a:off x="8305800" y="6019800"/>
            <a:ext cx="683146" cy="6865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70C0"/>
                </a:solidFill>
              </a:rPr>
              <a:t>New HS Classification for ODS</a:t>
            </a:r>
            <a:endParaRPr lang="en-US" dirty="0">
              <a:solidFill>
                <a:srgbClr val="0070C0"/>
              </a:solidFill>
            </a:endParaRPr>
          </a:p>
        </p:txBody>
      </p:sp>
      <p:sp>
        <p:nvSpPr>
          <p:cNvPr id="4" name="TextBox 3"/>
          <p:cNvSpPr txBox="1"/>
          <p:nvPr/>
        </p:nvSpPr>
        <p:spPr>
          <a:xfrm>
            <a:off x="457200" y="1600200"/>
            <a:ext cx="8458200" cy="4708981"/>
          </a:xfrm>
          <a:prstGeom prst="rect">
            <a:avLst/>
          </a:prstGeom>
          <a:noFill/>
        </p:spPr>
        <p:txBody>
          <a:bodyPr wrap="square" rtlCol="0">
            <a:spAutoFit/>
          </a:bodyPr>
          <a:lstStyle/>
          <a:p>
            <a:r>
              <a:rPr lang="en-US" sz="2000" b="1" u="sng" dirty="0" smtClean="0">
                <a:latin typeface="Arial" pitchFamily="34" charset="0"/>
                <a:cs typeface="Arial" pitchFamily="34" charset="0"/>
              </a:rPr>
              <a:t>HIGHLIGHTS</a:t>
            </a:r>
          </a:p>
          <a:p>
            <a:endParaRPr lang="en-US" sz="2000" b="1" u="sng" dirty="0" smtClean="0">
              <a:latin typeface="Arial" pitchFamily="34" charset="0"/>
              <a:cs typeface="Arial" pitchFamily="34" charset="0"/>
            </a:endParaRPr>
          </a:p>
          <a:p>
            <a:r>
              <a:rPr lang="en-US" sz="2000" b="1" dirty="0" smtClean="0">
                <a:latin typeface="Arial" pitchFamily="34" charset="0"/>
                <a:cs typeface="Arial" pitchFamily="34" charset="0"/>
              </a:rPr>
              <a:t>The five most commonly used HCFCs have been assigned individual HS codes.</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The single new code for all CFCs is 2903.77 and it covers all other </a:t>
            </a:r>
            <a:r>
              <a:rPr lang="en-US" sz="2000" b="1" dirty="0" err="1" smtClean="0">
                <a:latin typeface="Arial" pitchFamily="34" charset="0"/>
                <a:cs typeface="Arial" pitchFamily="34" charset="0"/>
              </a:rPr>
              <a:t>halongenated</a:t>
            </a:r>
            <a:r>
              <a:rPr lang="en-US" sz="2000" b="1" dirty="0" smtClean="0">
                <a:latin typeface="Arial" pitchFamily="34" charset="0"/>
                <a:cs typeface="Arial" pitchFamily="34" charset="0"/>
              </a:rPr>
              <a:t> derivatives of acyclic hydrocarbons, </a:t>
            </a:r>
            <a:r>
              <a:rPr lang="en-US" sz="2000" b="1" dirty="0" err="1" smtClean="0">
                <a:latin typeface="Arial" pitchFamily="34" charset="0"/>
                <a:cs typeface="Arial" pitchFamily="34" charset="0"/>
              </a:rPr>
              <a:t>perhalogenated</a:t>
            </a:r>
            <a:r>
              <a:rPr lang="en-US" sz="2000" b="1" dirty="0" smtClean="0">
                <a:latin typeface="Arial" pitchFamily="34" charset="0"/>
                <a:cs typeface="Arial" pitchFamily="34" charset="0"/>
              </a:rPr>
              <a:t> only with </a:t>
            </a:r>
            <a:r>
              <a:rPr lang="en-US" sz="2000" b="1" dirty="0" err="1" smtClean="0">
                <a:latin typeface="Arial" pitchFamily="34" charset="0"/>
                <a:cs typeface="Arial" pitchFamily="34" charset="0"/>
              </a:rPr>
              <a:t>flourine</a:t>
            </a:r>
            <a:r>
              <a:rPr lang="en-US" sz="2000" b="1" dirty="0" smtClean="0">
                <a:latin typeface="Arial" pitchFamily="34" charset="0"/>
                <a:cs typeface="Arial" pitchFamily="34" charset="0"/>
              </a:rPr>
              <a:t> and chlorine. </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The HS code for </a:t>
            </a:r>
            <a:r>
              <a:rPr lang="en-US" sz="2000" b="1" dirty="0" err="1" smtClean="0">
                <a:latin typeface="Arial" pitchFamily="34" charset="0"/>
                <a:cs typeface="Arial" pitchFamily="34" charset="0"/>
              </a:rPr>
              <a:t>halons</a:t>
            </a:r>
            <a:r>
              <a:rPr lang="en-US" sz="2000" b="1" dirty="0" smtClean="0">
                <a:latin typeface="Arial" pitchFamily="34" charset="0"/>
                <a:cs typeface="Arial" pitchFamily="34" charset="0"/>
              </a:rPr>
              <a:t> 1301, 1211 and 2402 has also been renumbered; from 1 January 2013 the HS code is 2903.76 instead of the previous code of 2903.46</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All HS-based Customs Tariffs which follows HS 2012 automatically have the new structure for HS heading 29.03 as of 1 January 2012.</a:t>
            </a:r>
            <a:endParaRPr lang="en-US" sz="2000" dirty="0"/>
          </a:p>
        </p:txBody>
      </p:sp>
      <p:pic>
        <p:nvPicPr>
          <p:cNvPr id="5" name="Picture 8" descr="https://encrypted-tbn3.gstatic.com/images?q=tbn:ANd9GcRn_UNZ3iJeHD8uW2ChY0rc6Xoliho8ikkATnkitTO8U2nCkbOA"/>
          <p:cNvPicPr>
            <a:picLocks noChangeAspect="1" noChangeArrowheads="1"/>
          </p:cNvPicPr>
          <p:nvPr/>
        </p:nvPicPr>
        <p:blipFill>
          <a:blip r:embed="rId2" cstate="print"/>
          <a:srcRect/>
          <a:stretch>
            <a:fillRect/>
          </a:stretch>
        </p:blipFill>
        <p:spPr bwMode="auto">
          <a:xfrm>
            <a:off x="8305800" y="152400"/>
            <a:ext cx="609600" cy="7092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22238"/>
            <a:ext cx="7543800" cy="944562"/>
          </a:xfrm>
        </p:spPr>
        <p:txBody>
          <a:bodyPr/>
          <a:lstStyle/>
          <a:p>
            <a:pPr eaLnBrk="1" hangingPunct="1"/>
            <a:r>
              <a:rPr lang="en-US" b="1" dirty="0" smtClean="0">
                <a:solidFill>
                  <a:schemeClr val="tx2"/>
                </a:solidFill>
              </a:rPr>
              <a:t>HS Tariff Correlation Table</a:t>
            </a:r>
          </a:p>
        </p:txBody>
      </p:sp>
      <p:graphicFrame>
        <p:nvGraphicFramePr>
          <p:cNvPr id="6" name="Table 5"/>
          <p:cNvGraphicFramePr>
            <a:graphicFrameLocks noGrp="1"/>
          </p:cNvGraphicFramePr>
          <p:nvPr>
            <p:extLst>
              <p:ext uri="{D42A27DB-BD31-4B8C-83A1-F6EECF244321}">
                <p14:modId xmlns:p14="http://schemas.microsoft.com/office/powerpoint/2010/main" xmlns="" val="3470988769"/>
              </p:ext>
            </p:extLst>
          </p:nvPr>
        </p:nvGraphicFramePr>
        <p:xfrm>
          <a:off x="228600" y="1143000"/>
          <a:ext cx="8534401" cy="4114803"/>
        </p:xfrm>
        <a:graphic>
          <a:graphicData uri="http://schemas.openxmlformats.org/drawingml/2006/table">
            <a:tbl>
              <a:tblPr/>
              <a:tblGrid>
                <a:gridCol w="1262292"/>
                <a:gridCol w="2122101"/>
                <a:gridCol w="1033186"/>
                <a:gridCol w="1424170"/>
                <a:gridCol w="1339250"/>
                <a:gridCol w="1353402"/>
              </a:tblGrid>
              <a:tr h="799410">
                <a:tc>
                  <a:txBody>
                    <a:bodyPr/>
                    <a:lstStyle/>
                    <a:p>
                      <a:pPr marL="0" marR="0" algn="ctr">
                        <a:lnSpc>
                          <a:spcPct val="115000"/>
                        </a:lnSpc>
                        <a:spcBef>
                          <a:spcPts val="0"/>
                        </a:spcBef>
                        <a:spcAft>
                          <a:spcPts val="0"/>
                        </a:spcAft>
                      </a:pPr>
                      <a:r>
                        <a:rPr lang="en-US" sz="1200" b="1" dirty="0">
                          <a:solidFill>
                            <a:srgbClr val="FFFFFF"/>
                          </a:solidFill>
                          <a:latin typeface="Calibri"/>
                          <a:ea typeface="Calibri"/>
                          <a:cs typeface="Times New Roman"/>
                        </a:rPr>
                        <a:t>Name/Group</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a:solidFill>
                            <a:srgbClr val="FFFFFF"/>
                          </a:solidFill>
                          <a:latin typeface="Calibri"/>
                          <a:ea typeface="Calibri"/>
                          <a:cs typeface="Times New Roman"/>
                        </a:rPr>
                        <a:t>Chemical name</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a:solidFill>
                            <a:srgbClr val="FFFFFF"/>
                          </a:solidFill>
                          <a:latin typeface="Calibri"/>
                          <a:ea typeface="Calibri"/>
                          <a:cs typeface="Times New Roman"/>
                        </a:rPr>
                        <a:t>Formula</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a:solidFill>
                            <a:srgbClr val="FFFFFF"/>
                          </a:solidFill>
                          <a:latin typeface="Calibri"/>
                          <a:ea typeface="Calibri"/>
                          <a:cs typeface="Times New Roman"/>
                        </a:rPr>
                        <a:t>ASHRAE #</a:t>
                      </a:r>
                      <a:endParaRPr lang="en-US" sz="1200">
                        <a:latin typeface="Calibri"/>
                        <a:ea typeface="Calibri"/>
                        <a:cs typeface="Times New Roman"/>
                      </a:endParaRPr>
                    </a:p>
                    <a:p>
                      <a:pPr marL="0" marR="0" algn="ctr">
                        <a:lnSpc>
                          <a:spcPct val="115000"/>
                        </a:lnSpc>
                        <a:spcBef>
                          <a:spcPts val="0"/>
                        </a:spcBef>
                        <a:spcAft>
                          <a:spcPts val="0"/>
                        </a:spcAft>
                      </a:pPr>
                      <a:r>
                        <a:rPr lang="en-US" sz="1200" b="1">
                          <a:solidFill>
                            <a:srgbClr val="FFFFFF"/>
                          </a:solidFill>
                          <a:latin typeface="Calibri"/>
                          <a:ea typeface="Calibri"/>
                          <a:cs typeface="Times New Roman"/>
                        </a:rPr>
                        <a:t>for refrigerants only</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HS code </a:t>
                      </a:r>
                    </a:p>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since 1 Jan 2012</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HS code </a:t>
                      </a:r>
                    </a:p>
                    <a:p>
                      <a:pPr marL="0" marR="0" algn="ctr">
                        <a:lnSpc>
                          <a:spcPct val="115000"/>
                        </a:lnSpc>
                        <a:spcBef>
                          <a:spcPts val="0"/>
                        </a:spcBef>
                        <a:spcAft>
                          <a:spcPts val="0"/>
                        </a:spcAft>
                      </a:pPr>
                      <a:r>
                        <a:rPr lang="en-US" sz="1200" b="1" dirty="0" smtClean="0">
                          <a:solidFill>
                            <a:srgbClr val="FFFFFF"/>
                          </a:solidFill>
                          <a:latin typeface="+mn-lt"/>
                          <a:ea typeface="Calibri"/>
                          <a:cs typeface="Times New Roman"/>
                        </a:rPr>
                        <a:t>until 31 Dec 2011</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517451">
                <a:tc gridSpan="4">
                  <a:txBody>
                    <a:bodyPr/>
                    <a:lstStyle/>
                    <a:p>
                      <a:pPr marL="0" marR="0" algn="ctr">
                        <a:lnSpc>
                          <a:spcPct val="115000"/>
                        </a:lnSpc>
                        <a:spcBef>
                          <a:spcPts val="0"/>
                        </a:spcBef>
                        <a:spcAft>
                          <a:spcPts val="0"/>
                        </a:spcAft>
                      </a:pPr>
                      <a:r>
                        <a:rPr lang="en-US" sz="2400" b="1" dirty="0">
                          <a:solidFill>
                            <a:srgbClr val="FFFFFF"/>
                          </a:solidFill>
                          <a:latin typeface="Calibri"/>
                          <a:ea typeface="Calibri"/>
                          <a:cs typeface="Times New Roman"/>
                        </a:rPr>
                        <a:t>Annex C, Group I (HCFCs)</a:t>
                      </a:r>
                      <a:endParaRPr lang="en-US" sz="24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399706">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HCFC-22</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pitchFamily="34" charset="0"/>
                          <a:ea typeface="Calibri"/>
                          <a:cs typeface="Arial" pitchFamily="34" charset="0"/>
                        </a:rPr>
                        <a:t>Chlorodifluoromethane</a:t>
                      </a:r>
                      <a:endParaRPr lang="en-US" sz="1200" dirty="0">
                        <a:latin typeface="Arial" pitchFamily="34" charset="0"/>
                        <a:ea typeface="Calibri"/>
                        <a:cs typeface="Arial" pitchFamily="34" charset="0"/>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CHF2Cl</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R-22</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2903.71</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--2903.49</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HCFC-123</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a:ea typeface="Calibri"/>
                          <a:cs typeface="Times New Roman"/>
                        </a:rPr>
                        <a:t>Dichlorotrifluoroethanes</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C2HF3Cl2</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R-123</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2903.72</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--2903.49</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HCFC-124</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Chlorotetrafluoroethanes</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C2HF4Cl</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R-124</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2903.79</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--2903.49</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HCFC-141</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Dichlorofluoroethanes</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C2H3FCl2</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2903.73</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--2903.49</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HCFC-141b</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1,1-dichloro-1-fluoroethane</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CH3CFCl2</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R-141b</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2903.73</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--2903.49</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HCFC-142</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Chlorodifluoroethanes</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C2H3F2Cl</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2903.74</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--2903.49</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06">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HCFC-142b</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1-chloro-1,1-difluoroethane</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CH3CF2Cl</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Calibri"/>
                          <a:cs typeface="Times New Roman"/>
                        </a:rPr>
                        <a:t>R-142b</a:t>
                      </a:r>
                      <a:endParaRPr lang="en-US" sz="120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a:t>
                      </a:r>
                      <a:r>
                        <a:rPr lang="en-US" sz="1200" dirty="0" smtClean="0">
                          <a:latin typeface="Arial"/>
                          <a:ea typeface="Calibri"/>
                          <a:cs typeface="Times New Roman"/>
                        </a:rPr>
                        <a:t>2903.74</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Calibri"/>
                          <a:cs typeface="Times New Roman"/>
                        </a:rPr>
                        <a:t>--2903.49</a:t>
                      </a:r>
                      <a:endParaRPr lang="en-US" sz="1200" dirty="0">
                        <a:latin typeface="Calibri"/>
                        <a:ea typeface="Calibri"/>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52400" y="5410200"/>
            <a:ext cx="8686800" cy="1077218"/>
          </a:xfrm>
          <a:prstGeom prst="rect">
            <a:avLst/>
          </a:prstGeom>
        </p:spPr>
        <p:txBody>
          <a:bodyPr wrap="square">
            <a:spAutoFit/>
          </a:bodyPr>
          <a:lstStyle/>
          <a:p>
            <a:pPr algn="just"/>
            <a:r>
              <a:rPr lang="en-US" sz="1600" dirty="0" smtClean="0"/>
              <a:t>The World Customs Organization’s HS coding system provides uniform codes that are used around the world to facilitate trade. HS Customs codes are the most common way of identifying goods for Customs officers. Thanks to co-operation between the WCO and the UNEP Ozone Secretariat, the 2007 HS update contains new HS codes for ODS-containing mixtures.</a:t>
            </a:r>
            <a:endParaRPr lang="en-US" sz="1600" dirty="0"/>
          </a:p>
        </p:txBody>
      </p:sp>
      <p:pic>
        <p:nvPicPr>
          <p:cNvPr id="351234" name="Picture 2" descr="http://www.clker.com/cliparts/a/c/2/9/12284211311154772712sheikh_tuhin_Label_Icon.svg.med.png"/>
          <p:cNvPicPr>
            <a:picLocks noChangeAspect="1" noChangeArrowheads="1"/>
          </p:cNvPicPr>
          <p:nvPr/>
        </p:nvPicPr>
        <p:blipFill>
          <a:blip r:embed="rId2" cstate="print"/>
          <a:srcRect/>
          <a:stretch>
            <a:fillRect/>
          </a:stretch>
        </p:blipFill>
        <p:spPr bwMode="auto">
          <a:xfrm>
            <a:off x="6553200" y="1524000"/>
            <a:ext cx="378451" cy="381000"/>
          </a:xfrm>
          <a:prstGeom prst="rect">
            <a:avLst/>
          </a:prstGeom>
          <a:noFill/>
        </p:spPr>
      </p:pic>
      <p:pic>
        <p:nvPicPr>
          <p:cNvPr id="8" name="Picture 8" descr="https://encrypted-tbn3.gstatic.com/images?q=tbn:ANd9GcRn_UNZ3iJeHD8uW2ChY0rc6Xoliho8ikkATnkitTO8U2nCkbOA"/>
          <p:cNvPicPr>
            <a:picLocks noChangeAspect="1" noChangeArrowheads="1"/>
          </p:cNvPicPr>
          <p:nvPr/>
        </p:nvPicPr>
        <p:blipFill>
          <a:blip r:embed="rId3" cstate="print"/>
          <a:srcRect/>
          <a:stretch>
            <a:fillRect/>
          </a:stretch>
        </p:blipFill>
        <p:spPr bwMode="auto">
          <a:xfrm>
            <a:off x="8305800" y="152400"/>
            <a:ext cx="609600" cy="7092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3721</Words>
  <Application>Microsoft Office PowerPoint</Application>
  <PresentationFormat>On-screen Show (4:3)</PresentationFormat>
  <Paragraphs>540</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GRENADA  Regional Training Workshop Protecting Caribbean Borders from Illegal Trade in Ozone Depleting Substances (ODS)   Organised by: National Ozone Unit (NOU) of Grenada, Energy Division Ministry of Finance, Planning, Energy &amp; Co-operatives   Funded by:  Multilateral Fund (MLF) for the Implementation of the Montreal Protocol  Implementing Agency: United Nations Environment Programme (UNEP)</vt:lpstr>
      <vt:lpstr>Slide 2</vt:lpstr>
      <vt:lpstr>HS Tariff Classification</vt:lpstr>
      <vt:lpstr>Slide 4</vt:lpstr>
      <vt:lpstr>Objectives of a correct Harmonized System (HS) classification</vt:lpstr>
      <vt:lpstr>Slide 6</vt:lpstr>
      <vt:lpstr>New HS Classification for ODS</vt:lpstr>
      <vt:lpstr>New HS Classification for ODS</vt:lpstr>
      <vt:lpstr>HS Tariff Correlation Table</vt:lpstr>
      <vt:lpstr>HS Tariff Correlation Table</vt:lpstr>
      <vt:lpstr>New HS Classification for ODS</vt:lpstr>
      <vt:lpstr>HS codes for ODS-containing mixtures</vt:lpstr>
      <vt:lpstr>HS Codes for ODS containing equipment</vt:lpstr>
      <vt:lpstr>ASHRAE &amp; UN numbers</vt:lpstr>
      <vt:lpstr>ASHRAE designations for single components</vt:lpstr>
      <vt:lpstr>Chemical Names</vt:lpstr>
      <vt:lpstr>CAS Number</vt:lpstr>
      <vt:lpstr>Trade Names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ODS Products</vt:lpstr>
      <vt:lpstr>Slide 41</vt:lpstr>
      <vt:lpstr>Slide 42</vt:lpstr>
      <vt:lpstr>Examples of Labels</vt:lpstr>
      <vt:lpstr>Examples of Labels</vt:lpstr>
      <vt:lpstr>Examples of Labels</vt:lpstr>
      <vt:lpstr>Colour Codes</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Laboratory Analysis</vt:lpstr>
      <vt:lpstr>Slide 60</vt:lpstr>
      <vt:lpstr>GRENADA  Regional Training Workshop Protecting Caribbean Borders from Illegal Trade in Ozone Depleting Substances (ODS)   Organised by: National Ozone Unit (NOU) of Grenada, Energy Division Ministry of Finance, Planning, Energy &amp; Co-operatives   Funded by:  Multilateral Fund (MLF) for the Implementation of the Montreal Protocol  Implementing Agency: United Nations Environment Programme (UNEP)</vt:lpstr>
    </vt:vector>
  </TitlesOfParts>
  <Company>Computer Information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GRENADA CUSTOMS Training on ODS</dc:title>
  <dc:creator>Gerard A. James</dc:creator>
  <cp:lastModifiedBy>Admin</cp:lastModifiedBy>
  <cp:revision>218</cp:revision>
  <dcterms:created xsi:type="dcterms:W3CDTF">2011-05-21T13:43:56Z</dcterms:created>
  <dcterms:modified xsi:type="dcterms:W3CDTF">2013-11-27T23:07:20Z</dcterms:modified>
</cp:coreProperties>
</file>